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8229600" cx="14630400"/>
  <p:notesSz cx="8229600" cy="14630400"/>
  <p:embeddedFontLst>
    <p:embeddedFont>
      <p:font typeface="Corben"/>
      <p:regular r:id="rId21"/>
      <p:bold r:id="rId22"/>
    </p:embeddedFont>
    <p:embeddedFont>
      <p:font typeface="Nobile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Corben-bold.fntdata"/><Relationship Id="rId21" Type="http://schemas.openxmlformats.org/officeDocument/2006/relationships/font" Target="fonts/Corben-regular.fntdata"/><Relationship Id="rId24" Type="http://schemas.openxmlformats.org/officeDocument/2006/relationships/font" Target="fonts/Nobile-bold.fntdata"/><Relationship Id="rId23" Type="http://schemas.openxmlformats.org/officeDocument/2006/relationships/font" Target="fonts/Nobile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Nobile-boldItalic.fntdata"/><Relationship Id="rId25" Type="http://schemas.openxmlformats.org/officeDocument/2006/relationships/font" Target="fonts/Nobile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" name="Google Shape;62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3" name="Google Shape;7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5" name="Google Shape;8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7" name="Google Shape;147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845190afdc_0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845190afdc_0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g3845190afdc_0_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845190afdc_0_1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g3845190afdc_0_1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" name="Google Shape;197;g3845190afdc_0_14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9" name="Google Shape;219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5" name="Google Shape;235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53958a5d51aa2ae2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g53958a5d51aa2ae2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g53958a5d51aa2ae2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47b7a7aab082e5b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g347b7a7aab082e5b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g347b7a7aab082e5b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8ee825301d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g38ee825301d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g38ee825301d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8ee825301d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0" name="Google Shape;330;g38ee825301d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g38ee825301d_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 master">
  <p:cSld name="Slide 1 master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2" name="Google Shape;12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397" cy="822960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4" name="Google Shape;14;p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4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 master">
  <p:cSld name="Slide 2 mast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" name="Google Shape;16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397" cy="822960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8" name="Google Shape;18;p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4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 master">
  <p:cSld name="Slide 3 mast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0" name="Google Shape;20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397" cy="822960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2" name="Google Shape;22;p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4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 master">
  <p:cSld name="Slide 4 mast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4" name="Google Shape;24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397" cy="8229601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6" name="Google Shape;26;p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4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5 master">
  <p:cSld name="Slide 5 mast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8" name="Google Shape;28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397" cy="8229601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0" name="Google Shape;30;p7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4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6 master">
  <p:cSld name="Slide 6 mast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2" name="Google Shape;3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397" cy="8229601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4" name="Google Shape;34;p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4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7 master">
  <p:cSld name="Slide 7 mast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6" name="Google Shape;36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397" cy="8229601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8" name="Google Shape;38;p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4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8 master">
  <p:cSld name="Slide 8 mast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0" name="Google Shape;40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397" cy="8229601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2" name="Google Shape;42;p1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4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9 master">
  <p:cSld name="Slide 9 mast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4" name="Google Shape;4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397" cy="8229601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6" name="Google Shape;46;p1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4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0 master">
  <p:cSld name="Slide 10 mast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8" name="Google Shape;48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397" cy="8229601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1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45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50" name="Google Shape;50;p1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4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1 master">
  <p:cSld name="Slide 11 mast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2" name="Google Shape;52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397" cy="8229601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49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4" name="Google Shape;54;p1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4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2 master">
  <p:cSld name="Slide 12 mast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6" name="Google Shape;56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397" cy="822960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>
              <a:alpha val="749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8" name="Google Shape;58;p1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4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5.png"/><Relationship Id="rId5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8.png"/><Relationship Id="rId5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5" Type="http://schemas.openxmlformats.org/officeDocument/2006/relationships/image" Target="../media/image1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Relationship Id="rId4" Type="http://schemas.openxmlformats.org/officeDocument/2006/relationships/image" Target="../media/image16.png"/><Relationship Id="rId5" Type="http://schemas.openxmlformats.org/officeDocument/2006/relationships/image" Target="../media/image12.png"/><Relationship Id="rId6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32.jpg"/><Relationship Id="rId10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jpg"/><Relationship Id="rId4" Type="http://schemas.openxmlformats.org/officeDocument/2006/relationships/image" Target="../media/image20.jpg"/><Relationship Id="rId9" Type="http://schemas.openxmlformats.org/officeDocument/2006/relationships/image" Target="../media/image23.jpg"/><Relationship Id="rId5" Type="http://schemas.openxmlformats.org/officeDocument/2006/relationships/image" Target="../media/image30.jpg"/><Relationship Id="rId6" Type="http://schemas.openxmlformats.org/officeDocument/2006/relationships/image" Target="../media/image27.jpg"/><Relationship Id="rId7" Type="http://schemas.openxmlformats.org/officeDocument/2006/relationships/image" Target="../media/image22.jpg"/><Relationship Id="rId8" Type="http://schemas.openxmlformats.org/officeDocument/2006/relationships/image" Target="../media/image2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png"/><Relationship Id="rId4" Type="http://schemas.openxmlformats.org/officeDocument/2006/relationships/image" Target="../media/image37.png"/><Relationship Id="rId5" Type="http://schemas.openxmlformats.org/officeDocument/2006/relationships/image" Target="../media/image53.png"/><Relationship Id="rId6" Type="http://schemas.openxmlformats.org/officeDocument/2006/relationships/image" Target="../media/image5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9.png"/><Relationship Id="rId4" Type="http://schemas.openxmlformats.org/officeDocument/2006/relationships/image" Target="../media/image39.png"/><Relationship Id="rId5" Type="http://schemas.openxmlformats.org/officeDocument/2006/relationships/image" Target="../media/image34.png"/><Relationship Id="rId6" Type="http://schemas.openxmlformats.org/officeDocument/2006/relationships/image" Target="../media/image52.png"/><Relationship Id="rId7" Type="http://schemas.openxmlformats.org/officeDocument/2006/relationships/image" Target="../media/image4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2.jpg"/><Relationship Id="rId4" Type="http://schemas.openxmlformats.org/officeDocument/2006/relationships/image" Target="../media/image38.png"/><Relationship Id="rId5" Type="http://schemas.openxmlformats.org/officeDocument/2006/relationships/image" Target="../media/image47.png"/><Relationship Id="rId6" Type="http://schemas.openxmlformats.org/officeDocument/2006/relationships/image" Target="../media/image54.png"/><Relationship Id="rId7" Type="http://schemas.openxmlformats.org/officeDocument/2006/relationships/image" Target="../media/image50.pn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59.jpg"/><Relationship Id="rId10" Type="http://schemas.openxmlformats.org/officeDocument/2006/relationships/image" Target="../media/image51.jpg"/><Relationship Id="rId13" Type="http://schemas.openxmlformats.org/officeDocument/2006/relationships/image" Target="../media/image58.jpg"/><Relationship Id="rId12" Type="http://schemas.openxmlformats.org/officeDocument/2006/relationships/image" Target="../media/image55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4.png"/><Relationship Id="rId4" Type="http://schemas.openxmlformats.org/officeDocument/2006/relationships/image" Target="../media/image60.png"/><Relationship Id="rId9" Type="http://schemas.openxmlformats.org/officeDocument/2006/relationships/image" Target="../media/image48.jpg"/><Relationship Id="rId15" Type="http://schemas.openxmlformats.org/officeDocument/2006/relationships/image" Target="../media/image67.png"/><Relationship Id="rId14" Type="http://schemas.openxmlformats.org/officeDocument/2006/relationships/image" Target="../media/image65.png"/><Relationship Id="rId17" Type="http://schemas.openxmlformats.org/officeDocument/2006/relationships/image" Target="../media/image10.jpg"/><Relationship Id="rId16" Type="http://schemas.openxmlformats.org/officeDocument/2006/relationships/image" Target="../media/image61.jpg"/><Relationship Id="rId5" Type="http://schemas.openxmlformats.org/officeDocument/2006/relationships/image" Target="../media/image45.png"/><Relationship Id="rId6" Type="http://schemas.openxmlformats.org/officeDocument/2006/relationships/image" Target="../media/image36.png"/><Relationship Id="rId18" Type="http://schemas.openxmlformats.org/officeDocument/2006/relationships/image" Target="../media/image66.png"/><Relationship Id="rId7" Type="http://schemas.openxmlformats.org/officeDocument/2006/relationships/image" Target="../media/image41.jpg"/><Relationship Id="rId8" Type="http://schemas.openxmlformats.org/officeDocument/2006/relationships/image" Target="../media/image4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4.jpg"/><Relationship Id="rId4" Type="http://schemas.openxmlformats.org/officeDocument/2006/relationships/image" Target="../media/image6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7.jpg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15"/>
          <p:cNvGrpSpPr/>
          <p:nvPr/>
        </p:nvGrpSpPr>
        <p:grpSpPr>
          <a:xfrm>
            <a:off x="3536769" y="5551694"/>
            <a:ext cx="6128996" cy="2483420"/>
            <a:chOff x="3537005" y="5497469"/>
            <a:chExt cx="7556400" cy="2483420"/>
          </a:xfrm>
        </p:grpSpPr>
        <p:sp>
          <p:nvSpPr>
            <p:cNvPr id="65" name="Google Shape;65;p15"/>
            <p:cNvSpPr/>
            <p:nvPr/>
          </p:nvSpPr>
          <p:spPr>
            <a:xfrm>
              <a:off x="3537005" y="5497469"/>
              <a:ext cx="7556400" cy="141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4719"/>
                </a:lnSpc>
                <a:spcBef>
                  <a:spcPts val="0"/>
                </a:spcBef>
                <a:spcAft>
                  <a:spcPts val="0"/>
                </a:spcAft>
                <a:buClr>
                  <a:srgbClr val="1B1B27"/>
                </a:buClr>
                <a:buSzPts val="4450"/>
                <a:buFont typeface="Corben"/>
                <a:buNone/>
              </a:pPr>
              <a:r>
                <a:rPr b="0" i="0" lang="en-US" sz="4450" u="none" cap="none" strike="noStrike">
                  <a:solidFill>
                    <a:schemeClr val="dk1"/>
                  </a:solidFill>
                  <a:latin typeface="Corben"/>
                  <a:ea typeface="Corben"/>
                  <a:cs typeface="Corben"/>
                  <a:sym typeface="Corben"/>
                </a:rPr>
                <a:t>Marketing the Annual Charity Fish Fry</a:t>
              </a:r>
              <a:endParaRPr b="0" i="0" sz="44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15"/>
            <p:cNvSpPr/>
            <p:nvPr/>
          </p:nvSpPr>
          <p:spPr>
            <a:xfrm>
              <a:off x="3537005" y="7255189"/>
              <a:ext cx="7556400" cy="72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62857"/>
                </a:lnSpc>
                <a:spcBef>
                  <a:spcPts val="0"/>
                </a:spcBef>
                <a:spcAft>
                  <a:spcPts val="0"/>
                </a:spcAft>
                <a:buClr>
                  <a:srgbClr val="404155"/>
                </a:buClr>
                <a:buSzPts val="1750"/>
                <a:buFont typeface="Nobile"/>
                <a:buNone/>
              </a:pPr>
              <a:r>
                <a:rPr b="0" i="0" lang="en-US" sz="1750" u="none" cap="none" strike="noStrike">
                  <a:solidFill>
                    <a:schemeClr val="dk1"/>
                  </a:solidFill>
                  <a:latin typeface="Nobile"/>
                  <a:ea typeface="Nobile"/>
                  <a:cs typeface="Nobile"/>
                  <a:sym typeface="Nobile"/>
                </a:rPr>
                <a:t>How Blendon 339 Masonic Lodge promotes their fundraising event for Westerville Special Olympics</a:t>
              </a:r>
              <a:endParaRPr b="0" i="0" sz="1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7" name="Google Shape;67;p15"/>
          <p:cNvPicPr preferRelativeResize="0"/>
          <p:nvPr/>
        </p:nvPicPr>
        <p:blipFill rotWithShape="1">
          <a:blip r:embed="rId3">
            <a:alphaModFix/>
          </a:blip>
          <a:srcRect b="30934" l="0" r="0" t="0"/>
          <a:stretch/>
        </p:blipFill>
        <p:spPr>
          <a:xfrm>
            <a:off x="0" y="0"/>
            <a:ext cx="14630400" cy="5304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1151" y="5815450"/>
            <a:ext cx="1604000" cy="163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48886" y="6019329"/>
            <a:ext cx="3969900" cy="122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/>
          <p:nvPr/>
        </p:nvSpPr>
        <p:spPr>
          <a:xfrm>
            <a:off x="793790" y="892612"/>
            <a:ext cx="6256139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4450"/>
              <a:buFont typeface="Corben"/>
              <a:buNone/>
            </a:pPr>
            <a:r>
              <a:rPr b="0" i="0" lang="en-US" sz="445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The Event &amp; Its Purpose</a:t>
            </a:r>
            <a:endParaRPr b="0" i="0" sz="44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6"/>
          <p:cNvSpPr/>
          <p:nvPr/>
        </p:nvSpPr>
        <p:spPr>
          <a:xfrm>
            <a:off x="793790" y="2168366"/>
            <a:ext cx="3215164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2200"/>
              <a:buFont typeface="Corben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Annual Charity Fish Fry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6"/>
          <p:cNvSpPr/>
          <p:nvPr/>
        </p:nvSpPr>
        <p:spPr>
          <a:xfrm>
            <a:off x="793790" y="2749510"/>
            <a:ext cx="7604284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Hosted by Blendon 339 Masonic Lodge in Westerville, Ohio. This community fundraising event supports the Westerville Special Olympics, bringing together local residents for a great cause.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793790" y="4042291"/>
            <a:ext cx="7604284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The event serves multiple purposes: raising funds, building community connections, and increasing visibility of the Masonic Lodge in Westerville.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 rotWithShape="1">
          <a:blip r:embed="rId3">
            <a:alphaModFix/>
          </a:blip>
          <a:srcRect b="0" l="12502" r="12495" t="0"/>
          <a:stretch/>
        </p:blipFill>
        <p:spPr>
          <a:xfrm>
            <a:off x="8959096" y="2196703"/>
            <a:ext cx="4885015" cy="4885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6657" y="5667394"/>
            <a:ext cx="4568724" cy="141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811" y="5435594"/>
            <a:ext cx="1613203" cy="164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/>
          <p:nvPr/>
        </p:nvSpPr>
        <p:spPr>
          <a:xfrm>
            <a:off x="793827" y="779777"/>
            <a:ext cx="80046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4450"/>
              <a:buFont typeface="Corben"/>
              <a:buNone/>
            </a:pPr>
            <a:r>
              <a:rPr b="0" i="0" lang="en-US" sz="445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Marketing Goals Made Simple</a:t>
            </a:r>
            <a:endParaRPr b="0" i="0" sz="44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7"/>
          <p:cNvSpPr/>
          <p:nvPr/>
        </p:nvSpPr>
        <p:spPr>
          <a:xfrm>
            <a:off x="799060" y="1942185"/>
            <a:ext cx="4196358" cy="2047994"/>
          </a:xfrm>
          <a:prstGeom prst="roundRect">
            <a:avLst>
              <a:gd fmla="val 4652" name="adj"/>
            </a:avLst>
          </a:prstGeom>
          <a:solidFill>
            <a:srgbClr val="D2D9F9"/>
          </a:solidFill>
          <a:ln cap="flat" cmpd="sng" w="9525">
            <a:solidFill>
              <a:srgbClr val="B8BF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7"/>
          <p:cNvSpPr/>
          <p:nvPr/>
        </p:nvSpPr>
        <p:spPr>
          <a:xfrm>
            <a:off x="1033494" y="217661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Corben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Sell More Tickets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7"/>
          <p:cNvSpPr/>
          <p:nvPr/>
        </p:nvSpPr>
        <p:spPr>
          <a:xfrm>
            <a:off x="1033494" y="2667037"/>
            <a:ext cx="3727490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The primary goal is increasing attendance and ticket sales for the fish fry event.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7"/>
          <p:cNvPicPr preferRelativeResize="0"/>
          <p:nvPr/>
        </p:nvPicPr>
        <p:blipFill rotWithShape="1">
          <a:blip r:embed="rId3">
            <a:alphaModFix/>
          </a:blip>
          <a:srcRect b="11608" l="13165" r="10064" t="11616"/>
          <a:stretch/>
        </p:blipFill>
        <p:spPr>
          <a:xfrm>
            <a:off x="793825" y="4382474"/>
            <a:ext cx="4206828" cy="3155124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7"/>
          <p:cNvSpPr/>
          <p:nvPr/>
        </p:nvSpPr>
        <p:spPr>
          <a:xfrm>
            <a:off x="5213640" y="1942185"/>
            <a:ext cx="4196358" cy="2047994"/>
          </a:xfrm>
          <a:prstGeom prst="roundRect">
            <a:avLst>
              <a:gd fmla="val 4652" name="adj"/>
            </a:avLst>
          </a:prstGeom>
          <a:solidFill>
            <a:srgbClr val="D2D9F9"/>
          </a:solidFill>
          <a:ln cap="flat" cmpd="sng" w="9525">
            <a:solidFill>
              <a:srgbClr val="B8BF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7"/>
          <p:cNvSpPr/>
          <p:nvPr/>
        </p:nvSpPr>
        <p:spPr>
          <a:xfrm>
            <a:off x="5448074" y="2176619"/>
            <a:ext cx="3496508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Corben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Build Community Support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7"/>
          <p:cNvSpPr/>
          <p:nvPr/>
        </p:nvSpPr>
        <p:spPr>
          <a:xfrm>
            <a:off x="5448074" y="2667037"/>
            <a:ext cx="3727490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Strengthen relationships with local residents and create lasting support for Special Olympics.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" name="Google Shape;95;p17"/>
          <p:cNvPicPr preferRelativeResize="0"/>
          <p:nvPr/>
        </p:nvPicPr>
        <p:blipFill rotWithShape="1">
          <a:blip r:embed="rId4">
            <a:alphaModFix/>
          </a:blip>
          <a:srcRect b="0" l="9702" r="9710" t="9346"/>
          <a:stretch/>
        </p:blipFill>
        <p:spPr>
          <a:xfrm>
            <a:off x="5208406" y="4382473"/>
            <a:ext cx="4206826" cy="315512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7"/>
          <p:cNvSpPr/>
          <p:nvPr/>
        </p:nvSpPr>
        <p:spPr>
          <a:xfrm>
            <a:off x="9628220" y="1942185"/>
            <a:ext cx="4196358" cy="2047994"/>
          </a:xfrm>
          <a:prstGeom prst="roundRect">
            <a:avLst>
              <a:gd fmla="val 4652" name="adj"/>
            </a:avLst>
          </a:prstGeom>
          <a:solidFill>
            <a:srgbClr val="D2D9F9"/>
          </a:solidFill>
          <a:ln cap="flat" cmpd="sng" w="9525">
            <a:solidFill>
              <a:srgbClr val="B8BF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9862656" y="2176619"/>
            <a:ext cx="2902268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Corben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Raise Lodge Visibility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7"/>
          <p:cNvSpPr/>
          <p:nvPr/>
        </p:nvSpPr>
        <p:spPr>
          <a:xfrm>
            <a:off x="9862656" y="2667037"/>
            <a:ext cx="3727490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Showcase the positive impact of Freemasonry in the Westerville community.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p17"/>
          <p:cNvPicPr preferRelativeResize="0"/>
          <p:nvPr/>
        </p:nvPicPr>
        <p:blipFill rotWithShape="1">
          <a:blip r:embed="rId5">
            <a:alphaModFix/>
          </a:blip>
          <a:srcRect b="0" l="6368" r="9829" t="16198"/>
          <a:stretch/>
        </p:blipFill>
        <p:spPr>
          <a:xfrm>
            <a:off x="9622986" y="4382476"/>
            <a:ext cx="4206828" cy="3155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8"/>
          <p:cNvPicPr preferRelativeResize="0"/>
          <p:nvPr/>
        </p:nvPicPr>
        <p:blipFill rotWithShape="1">
          <a:blip r:embed="rId3">
            <a:alphaModFix/>
          </a:blip>
          <a:srcRect b="11097" l="3312" r="1221" t="47448"/>
          <a:stretch/>
        </p:blipFill>
        <p:spPr>
          <a:xfrm>
            <a:off x="0" y="0"/>
            <a:ext cx="14630400" cy="42285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18"/>
          <p:cNvGrpSpPr/>
          <p:nvPr/>
        </p:nvGrpSpPr>
        <p:grpSpPr>
          <a:xfrm>
            <a:off x="793815" y="4484882"/>
            <a:ext cx="13042760" cy="4963817"/>
            <a:chOff x="793790" y="3969544"/>
            <a:chExt cx="13042760" cy="4963817"/>
          </a:xfrm>
        </p:grpSpPr>
        <p:sp>
          <p:nvSpPr>
            <p:cNvPr id="107" name="Google Shape;107;p18"/>
            <p:cNvSpPr/>
            <p:nvPr/>
          </p:nvSpPr>
          <p:spPr>
            <a:xfrm>
              <a:off x="793790" y="3969544"/>
              <a:ext cx="7274719" cy="7087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4719"/>
                </a:lnSpc>
                <a:spcBef>
                  <a:spcPts val="0"/>
                </a:spcBef>
                <a:spcAft>
                  <a:spcPts val="0"/>
                </a:spcAft>
                <a:buClr>
                  <a:srgbClr val="1B1B27"/>
                </a:buClr>
                <a:buSzPts val="4450"/>
                <a:buFont typeface="Corben"/>
                <a:buNone/>
              </a:pPr>
              <a:r>
                <a:rPr b="0" i="0" lang="en-US" sz="4450" u="none" cap="none" strike="noStrike">
                  <a:solidFill>
                    <a:schemeClr val="dk1"/>
                  </a:solidFill>
                  <a:latin typeface="Corben"/>
                  <a:ea typeface="Corben"/>
                  <a:cs typeface="Corben"/>
                  <a:sym typeface="Corben"/>
                </a:rPr>
                <a:t>Who We're Trying to Reach</a:t>
              </a:r>
              <a:endParaRPr b="0" i="0" sz="44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preencoded.png" id="108" name="Google Shape;108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93790" y="5018484"/>
              <a:ext cx="566976" cy="5669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" name="Google Shape;109;p18"/>
            <p:cNvSpPr/>
            <p:nvPr/>
          </p:nvSpPr>
          <p:spPr>
            <a:xfrm>
              <a:off x="1644253" y="5153144"/>
              <a:ext cx="2835235" cy="3543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04155"/>
                </a:buClr>
                <a:buSzPts val="2200"/>
                <a:buFont typeface="Corben"/>
                <a:buNone/>
              </a:pPr>
              <a:r>
                <a:rPr b="0" i="0" lang="en-US" sz="2200" u="none" cap="none" strike="noStrike">
                  <a:solidFill>
                    <a:schemeClr val="dk1"/>
                  </a:solidFill>
                  <a:latin typeface="Corben"/>
                  <a:ea typeface="Corben"/>
                  <a:cs typeface="Corben"/>
                  <a:sym typeface="Corben"/>
                </a:rPr>
                <a:t>Local Residents</a:t>
              </a:r>
              <a:endPara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8"/>
            <p:cNvSpPr/>
            <p:nvPr/>
          </p:nvSpPr>
          <p:spPr>
            <a:xfrm>
              <a:off x="1644253" y="5643563"/>
              <a:ext cx="3308152" cy="145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62857"/>
                </a:lnSpc>
                <a:spcBef>
                  <a:spcPts val="0"/>
                </a:spcBef>
                <a:spcAft>
                  <a:spcPts val="0"/>
                </a:spcAft>
                <a:buClr>
                  <a:srgbClr val="404155"/>
                </a:buClr>
                <a:buSzPts val="1750"/>
                <a:buFont typeface="Nobile"/>
                <a:buNone/>
              </a:pPr>
              <a:r>
                <a:rPr b="0" i="0" lang="en-US" sz="1750" u="none" cap="none" strike="noStrike">
                  <a:solidFill>
                    <a:schemeClr val="dk1"/>
                  </a:solidFill>
                  <a:latin typeface="Nobile"/>
                  <a:ea typeface="Nobile"/>
                  <a:cs typeface="Nobile"/>
                  <a:sym typeface="Nobile"/>
                </a:rPr>
                <a:t>Westerville community members who want to support a good cause while enjoying great food.</a:t>
              </a:r>
              <a:endParaRPr b="0" i="0" sz="1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preencoded.png" id="111" name="Google Shape;111;p1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235893" y="5018484"/>
              <a:ext cx="566976" cy="5669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" name="Google Shape;112;p18"/>
            <p:cNvSpPr/>
            <p:nvPr/>
          </p:nvSpPr>
          <p:spPr>
            <a:xfrm>
              <a:off x="6086356" y="5153144"/>
              <a:ext cx="2835235" cy="3543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04155"/>
                </a:buClr>
                <a:buSzPts val="2200"/>
                <a:buFont typeface="Corben"/>
                <a:buNone/>
              </a:pPr>
              <a:r>
                <a:rPr b="0" i="0" lang="en-US" sz="2200" u="none" cap="none" strike="noStrike">
                  <a:solidFill>
                    <a:schemeClr val="dk1"/>
                  </a:solidFill>
                  <a:latin typeface="Corben"/>
                  <a:ea typeface="Corben"/>
                  <a:cs typeface="Corben"/>
                  <a:sym typeface="Corben"/>
                </a:rPr>
                <a:t>Local Officials</a:t>
              </a:r>
              <a:endPara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8"/>
            <p:cNvSpPr/>
            <p:nvPr/>
          </p:nvSpPr>
          <p:spPr>
            <a:xfrm>
              <a:off x="6086356" y="5643563"/>
              <a:ext cx="3308152" cy="1451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62857"/>
                </a:lnSpc>
                <a:spcBef>
                  <a:spcPts val="0"/>
                </a:spcBef>
                <a:spcAft>
                  <a:spcPts val="0"/>
                </a:spcAft>
                <a:buClr>
                  <a:srgbClr val="404155"/>
                </a:buClr>
                <a:buSzPts val="1750"/>
                <a:buFont typeface="Nobile"/>
                <a:buNone/>
              </a:pPr>
              <a:r>
                <a:rPr b="0" i="0" lang="en-US" sz="1750" u="none" cap="none" strike="noStrike">
                  <a:solidFill>
                    <a:schemeClr val="dk1"/>
                  </a:solidFill>
                  <a:latin typeface="Nobile"/>
                  <a:ea typeface="Nobile"/>
                  <a:cs typeface="Nobile"/>
                  <a:sym typeface="Nobile"/>
                </a:rPr>
                <a:t>Elected officials, first responders, and municipal workers who serve the community.</a:t>
              </a:r>
              <a:endParaRPr b="0" i="0" sz="1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preencoded.png" id="114" name="Google Shape;114;p1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677995" y="5018484"/>
              <a:ext cx="566976" cy="5669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p18"/>
            <p:cNvSpPr/>
            <p:nvPr/>
          </p:nvSpPr>
          <p:spPr>
            <a:xfrm>
              <a:off x="10528459" y="5153144"/>
              <a:ext cx="2835235" cy="3543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04155"/>
                </a:buClr>
                <a:buSzPts val="2200"/>
                <a:buFont typeface="Corben"/>
                <a:buNone/>
              </a:pPr>
              <a:r>
                <a:rPr b="0" i="0" lang="en-US" sz="2200" u="none" cap="none" strike="noStrike">
                  <a:solidFill>
                    <a:schemeClr val="dk1"/>
                  </a:solidFill>
                  <a:latin typeface="Corben"/>
                  <a:ea typeface="Corben"/>
                  <a:cs typeface="Corben"/>
                  <a:sym typeface="Corben"/>
                </a:rPr>
                <a:t>Community Groups</a:t>
              </a:r>
              <a:endPara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8"/>
            <p:cNvSpPr/>
            <p:nvPr/>
          </p:nvSpPr>
          <p:spPr>
            <a:xfrm>
              <a:off x="10528450" y="5643561"/>
              <a:ext cx="3308100" cy="328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62857"/>
                </a:lnSpc>
                <a:spcBef>
                  <a:spcPts val="0"/>
                </a:spcBef>
                <a:spcAft>
                  <a:spcPts val="0"/>
                </a:spcAft>
                <a:buClr>
                  <a:srgbClr val="404155"/>
                </a:buClr>
                <a:buSzPts val="1750"/>
                <a:buFont typeface="Nobile"/>
                <a:buNone/>
              </a:pPr>
              <a:r>
                <a:rPr b="0" i="0" lang="en-US" sz="1750" u="none" cap="none" strike="noStrike">
                  <a:solidFill>
                    <a:schemeClr val="dk1"/>
                  </a:solidFill>
                  <a:latin typeface="Nobile"/>
                  <a:ea typeface="Nobile"/>
                  <a:cs typeface="Nobile"/>
                  <a:sym typeface="Nobile"/>
                </a:rPr>
                <a:t>Local churches, Magazines, Community Calendars, Lodges, and Special Olympics supporters</a:t>
              </a:r>
              <a:r>
                <a:rPr lang="en-US" sz="1750">
                  <a:solidFill>
                    <a:schemeClr val="dk1"/>
                  </a:solidFill>
                  <a:latin typeface="Nobile"/>
                  <a:ea typeface="Nobile"/>
                  <a:cs typeface="Nobile"/>
                  <a:sym typeface="Nobile"/>
                </a:rPr>
                <a:t>.</a:t>
              </a:r>
              <a:endParaRPr b="0" i="0" sz="17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/>
          <p:nvPr/>
        </p:nvSpPr>
        <p:spPr>
          <a:xfrm>
            <a:off x="793790" y="733901"/>
            <a:ext cx="6360557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4450"/>
              <a:buFont typeface="Corben"/>
              <a:buNone/>
            </a:pPr>
            <a:r>
              <a:rPr b="0" i="0" lang="en-US" sz="445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The Marketing Timeline</a:t>
            </a:r>
            <a:endParaRPr b="0" i="0" sz="44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9"/>
          <p:cNvSpPr/>
          <p:nvPr/>
        </p:nvSpPr>
        <p:spPr>
          <a:xfrm>
            <a:off x="7299960" y="1896308"/>
            <a:ext cx="30480" cy="5599271"/>
          </a:xfrm>
          <a:prstGeom prst="roundRect">
            <a:avLst>
              <a:gd fmla="val 312558" name="adj"/>
            </a:avLst>
          </a:prstGeom>
          <a:solidFill>
            <a:srgbClr val="B8BF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9"/>
          <p:cNvSpPr/>
          <p:nvPr/>
        </p:nvSpPr>
        <p:spPr>
          <a:xfrm>
            <a:off x="6410087" y="2136219"/>
            <a:ext cx="680442" cy="30480"/>
          </a:xfrm>
          <a:prstGeom prst="roundRect">
            <a:avLst>
              <a:gd fmla="val 312558" name="adj"/>
            </a:avLst>
          </a:prstGeom>
          <a:solidFill>
            <a:srgbClr val="B8BF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9"/>
          <p:cNvSpPr/>
          <p:nvPr/>
        </p:nvSpPr>
        <p:spPr>
          <a:xfrm>
            <a:off x="7060049" y="1896308"/>
            <a:ext cx="510302" cy="510302"/>
          </a:xfrm>
          <a:prstGeom prst="roundRect">
            <a:avLst>
              <a:gd fmla="val 18669" name="adj"/>
            </a:avLst>
          </a:prstGeom>
          <a:solidFill>
            <a:srgbClr val="D2D9F9"/>
          </a:solidFill>
          <a:ln cap="flat" cmpd="sng" w="9525">
            <a:solidFill>
              <a:srgbClr val="B8BF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9"/>
          <p:cNvSpPr/>
          <p:nvPr/>
        </p:nvSpPr>
        <p:spPr>
          <a:xfrm>
            <a:off x="7145119" y="1938814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650"/>
              <a:buFont typeface="Corben"/>
              <a:buNone/>
            </a:pPr>
            <a:r>
              <a:rPr b="0" i="0" lang="en-US" sz="2650" u="none" cap="none" strike="noStrike">
                <a:solidFill>
                  <a:srgbClr val="404155"/>
                </a:solidFill>
                <a:latin typeface="Corben"/>
                <a:ea typeface="Corben"/>
                <a:cs typeface="Corben"/>
                <a:sym typeface="Corben"/>
              </a:rPr>
              <a:t>1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9"/>
          <p:cNvSpPr/>
          <p:nvPr/>
        </p:nvSpPr>
        <p:spPr>
          <a:xfrm>
            <a:off x="1156297" y="1903224"/>
            <a:ext cx="50247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Corben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Information Gathering</a:t>
            </a:r>
            <a:endParaRPr b="1" i="0" sz="2200" u="none" cap="none" strike="noStrike">
              <a:solidFill>
                <a:schemeClr val="dk1"/>
              </a:solidFill>
            </a:endParaRPr>
          </a:p>
        </p:txBody>
      </p:sp>
      <p:sp>
        <p:nvSpPr>
          <p:cNvPr id="128" name="Google Shape;128;p19"/>
          <p:cNvSpPr/>
          <p:nvPr/>
        </p:nvSpPr>
        <p:spPr>
          <a:xfrm>
            <a:off x="793790" y="2464594"/>
            <a:ext cx="5387340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Months before: Update contact lists, gather emails, social media accounts to tag, </a:t>
            </a:r>
            <a:endParaRPr b="0" i="0" sz="1750" u="none" cap="none" strike="noStrike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and key audience details.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9"/>
          <p:cNvSpPr/>
          <p:nvPr/>
        </p:nvSpPr>
        <p:spPr>
          <a:xfrm>
            <a:off x="7539871" y="3497104"/>
            <a:ext cx="680442" cy="30480"/>
          </a:xfrm>
          <a:prstGeom prst="roundRect">
            <a:avLst>
              <a:gd fmla="val 312558" name="adj"/>
            </a:avLst>
          </a:prstGeom>
          <a:solidFill>
            <a:srgbClr val="B8BF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9"/>
          <p:cNvSpPr/>
          <p:nvPr/>
        </p:nvSpPr>
        <p:spPr>
          <a:xfrm>
            <a:off x="7060049" y="3257193"/>
            <a:ext cx="510302" cy="510302"/>
          </a:xfrm>
          <a:prstGeom prst="roundRect">
            <a:avLst>
              <a:gd fmla="val 18669" name="adj"/>
            </a:avLst>
          </a:prstGeom>
          <a:solidFill>
            <a:srgbClr val="D2D9F9"/>
          </a:solidFill>
          <a:ln cap="flat" cmpd="sng" w="9525">
            <a:solidFill>
              <a:srgbClr val="B8BF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9"/>
          <p:cNvSpPr/>
          <p:nvPr/>
        </p:nvSpPr>
        <p:spPr>
          <a:xfrm>
            <a:off x="7145119" y="3299698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650"/>
              <a:buFont typeface="Corben"/>
              <a:buNone/>
            </a:pPr>
            <a:r>
              <a:rPr b="0" i="0" lang="en-US" sz="2650" u="none" cap="none" strike="noStrike">
                <a:solidFill>
                  <a:srgbClr val="404155"/>
                </a:solidFill>
                <a:latin typeface="Corben"/>
                <a:ea typeface="Corben"/>
                <a:cs typeface="Corben"/>
                <a:sym typeface="Corben"/>
              </a:rPr>
              <a:t>2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9"/>
          <p:cNvSpPr/>
          <p:nvPr/>
        </p:nvSpPr>
        <p:spPr>
          <a:xfrm>
            <a:off x="8449279" y="3335045"/>
            <a:ext cx="5243400" cy="5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Corben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Planning Phase</a:t>
            </a:r>
            <a:endParaRPr b="1" i="0" sz="2200" u="none" cap="none" strike="noStrike">
              <a:solidFill>
                <a:schemeClr val="dk1"/>
              </a:solidFill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8449270" y="3825478"/>
            <a:ext cx="5387340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Develop strategy, update visuals, check website and Google Maps listing freshness, create marketing materials and QR codes.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9"/>
          <p:cNvSpPr/>
          <p:nvPr/>
        </p:nvSpPr>
        <p:spPr>
          <a:xfrm>
            <a:off x="6410087" y="4670108"/>
            <a:ext cx="680442" cy="30480"/>
          </a:xfrm>
          <a:prstGeom prst="roundRect">
            <a:avLst>
              <a:gd fmla="val 312558" name="adj"/>
            </a:avLst>
          </a:prstGeom>
          <a:solidFill>
            <a:srgbClr val="B8BF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9"/>
          <p:cNvSpPr/>
          <p:nvPr/>
        </p:nvSpPr>
        <p:spPr>
          <a:xfrm>
            <a:off x="7060049" y="4430197"/>
            <a:ext cx="510302" cy="510302"/>
          </a:xfrm>
          <a:prstGeom prst="roundRect">
            <a:avLst>
              <a:gd fmla="val 18669" name="adj"/>
            </a:avLst>
          </a:prstGeom>
          <a:solidFill>
            <a:srgbClr val="D2D9F9"/>
          </a:solidFill>
          <a:ln cap="flat" cmpd="sng" w="9525">
            <a:solidFill>
              <a:srgbClr val="B8BF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9"/>
          <p:cNvSpPr/>
          <p:nvPr/>
        </p:nvSpPr>
        <p:spPr>
          <a:xfrm>
            <a:off x="7145119" y="4472702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650"/>
              <a:buFont typeface="Corben"/>
              <a:buNone/>
            </a:pPr>
            <a:r>
              <a:rPr b="0" i="0" lang="en-US" sz="2650" u="none" cap="none" strike="noStrike">
                <a:solidFill>
                  <a:srgbClr val="404155"/>
                </a:solidFill>
                <a:latin typeface="Corben"/>
                <a:ea typeface="Corben"/>
                <a:cs typeface="Corben"/>
                <a:sym typeface="Corben"/>
              </a:rPr>
              <a:t>3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9"/>
          <p:cNvSpPr/>
          <p:nvPr/>
        </p:nvSpPr>
        <p:spPr>
          <a:xfrm>
            <a:off x="1507272" y="4437002"/>
            <a:ext cx="4674000" cy="4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Corben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Launch Campaign</a:t>
            </a:r>
            <a:endParaRPr b="1" i="0" sz="2200" u="none" cap="none" strike="noStrike">
              <a:solidFill>
                <a:schemeClr val="dk1"/>
              </a:solidFill>
            </a:endParaRPr>
          </a:p>
        </p:txBody>
      </p:sp>
      <p:sp>
        <p:nvSpPr>
          <p:cNvPr id="138" name="Google Shape;138;p19"/>
          <p:cNvSpPr/>
          <p:nvPr/>
        </p:nvSpPr>
        <p:spPr>
          <a:xfrm>
            <a:off x="793790" y="4998482"/>
            <a:ext cx="5387340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Weeks prior: Social media posts, email blasts, fax communications, and distribute flyers.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9"/>
          <p:cNvSpPr/>
          <p:nvPr/>
        </p:nvSpPr>
        <p:spPr>
          <a:xfrm>
            <a:off x="7539871" y="5843111"/>
            <a:ext cx="680442" cy="30480"/>
          </a:xfrm>
          <a:prstGeom prst="roundRect">
            <a:avLst>
              <a:gd fmla="val 312558" name="adj"/>
            </a:avLst>
          </a:prstGeom>
          <a:solidFill>
            <a:srgbClr val="B8BF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9"/>
          <p:cNvSpPr/>
          <p:nvPr/>
        </p:nvSpPr>
        <p:spPr>
          <a:xfrm>
            <a:off x="7060049" y="5603200"/>
            <a:ext cx="510302" cy="510302"/>
          </a:xfrm>
          <a:prstGeom prst="roundRect">
            <a:avLst>
              <a:gd fmla="val 18669" name="adj"/>
            </a:avLst>
          </a:prstGeom>
          <a:solidFill>
            <a:srgbClr val="D2D9F9"/>
          </a:solidFill>
          <a:ln cap="flat" cmpd="sng" w="9525">
            <a:solidFill>
              <a:srgbClr val="B8BF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9"/>
          <p:cNvSpPr/>
          <p:nvPr/>
        </p:nvSpPr>
        <p:spPr>
          <a:xfrm>
            <a:off x="7145119" y="5645706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650"/>
              <a:buFont typeface="Corben"/>
              <a:buNone/>
            </a:pPr>
            <a:r>
              <a:rPr b="0" i="0" lang="en-US" sz="2650" u="none" cap="none" strike="noStrike">
                <a:solidFill>
                  <a:srgbClr val="404155"/>
                </a:solidFill>
                <a:latin typeface="Corben"/>
                <a:ea typeface="Corben"/>
                <a:cs typeface="Corben"/>
                <a:sym typeface="Corben"/>
              </a:rPr>
              <a:t>4</a:t>
            </a:r>
            <a:endParaRPr b="0" i="0" sz="26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9"/>
          <p:cNvSpPr/>
          <p:nvPr/>
        </p:nvSpPr>
        <p:spPr>
          <a:xfrm>
            <a:off x="8449270" y="5681067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Corben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Ramp-Up</a:t>
            </a:r>
            <a:endParaRPr b="1" i="0" sz="2200" u="none" cap="none" strike="noStrike">
              <a:solidFill>
                <a:schemeClr val="dk1"/>
              </a:solidFill>
            </a:endParaRPr>
          </a:p>
        </p:txBody>
      </p:sp>
      <p:sp>
        <p:nvSpPr>
          <p:cNvPr id="143" name="Google Shape;143;p19"/>
          <p:cNvSpPr/>
          <p:nvPr/>
        </p:nvSpPr>
        <p:spPr>
          <a:xfrm>
            <a:off x="8449270" y="6171486"/>
            <a:ext cx="5387340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Final weeks: Intensify promotion with follow-up posts and increased social media activity.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0"/>
          <p:cNvSpPr/>
          <p:nvPr/>
        </p:nvSpPr>
        <p:spPr>
          <a:xfrm>
            <a:off x="721652" y="566975"/>
            <a:ext cx="5917500" cy="6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691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4050"/>
              <a:buFont typeface="Corben"/>
              <a:buNone/>
            </a:pPr>
            <a:r>
              <a:rPr lang="en-US" sz="4050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Digital</a:t>
            </a:r>
            <a:r>
              <a:rPr b="0" i="0" lang="en-US" sz="405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 Media Strategy</a:t>
            </a:r>
            <a:endParaRPr b="0" i="0" sz="40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0"/>
          <p:cNvSpPr/>
          <p:nvPr/>
        </p:nvSpPr>
        <p:spPr>
          <a:xfrm>
            <a:off x="721663" y="1726651"/>
            <a:ext cx="5384700" cy="3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2000"/>
              <a:buFont typeface="Corben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Facebook Focus</a:t>
            </a:r>
            <a:endParaRPr b="1" i="0" sz="2000" u="none" cap="none" strike="noStrike">
              <a:solidFill>
                <a:schemeClr val="dk1"/>
              </a:solidFill>
            </a:endParaRPr>
          </a:p>
        </p:txBody>
      </p:sp>
      <p:sp>
        <p:nvSpPr>
          <p:cNvPr id="151" name="Google Shape;151;p20"/>
          <p:cNvSpPr/>
          <p:nvPr/>
        </p:nvSpPr>
        <p:spPr>
          <a:xfrm>
            <a:off x="721638" y="2254925"/>
            <a:ext cx="6342102" cy="3299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bile"/>
              <a:buChar char="•"/>
            </a:pPr>
            <a:r>
              <a:rPr b="0" i="0" lang="en-US" sz="160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Create dedicated event page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0"/>
          <p:cNvSpPr/>
          <p:nvPr/>
        </p:nvSpPr>
        <p:spPr>
          <a:xfrm>
            <a:off x="721638" y="2656999"/>
            <a:ext cx="6342102" cy="3299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bile"/>
              <a:buChar char="•"/>
            </a:pPr>
            <a:r>
              <a:rPr b="0" i="0" lang="en-US" sz="160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Share in local community groups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0"/>
          <p:cNvSpPr/>
          <p:nvPr/>
        </p:nvSpPr>
        <p:spPr>
          <a:xfrm>
            <a:off x="721638" y="3059073"/>
            <a:ext cx="6342102" cy="3299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bile"/>
              <a:buChar char="•"/>
            </a:pPr>
            <a:r>
              <a:rPr b="0" i="0" lang="en-US" sz="160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Run targeted, local advertising campaign on Facebook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0"/>
          <p:cNvSpPr/>
          <p:nvPr/>
        </p:nvSpPr>
        <p:spPr>
          <a:xfrm>
            <a:off x="721638" y="3461147"/>
            <a:ext cx="6342102" cy="3299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bile"/>
              <a:buChar char="•"/>
            </a:pPr>
            <a:r>
              <a:rPr b="0" i="0" lang="en-US" sz="160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Post follow-up reminders using hashtags and tagging local interest pages with engaging photos or </a:t>
            </a:r>
            <a:r>
              <a:rPr lang="en-US" sz="160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graphics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0"/>
          <p:cNvSpPr/>
          <p:nvPr/>
        </p:nvSpPr>
        <p:spPr>
          <a:xfrm>
            <a:off x="721563" y="4415901"/>
            <a:ext cx="5384700" cy="3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2000"/>
              <a:buFont typeface="Corben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Reddit Outreach</a:t>
            </a:r>
            <a:endParaRPr b="1" i="0" sz="2000" u="none" cap="none" strike="noStrike">
              <a:solidFill>
                <a:schemeClr val="dk1"/>
              </a:solidFill>
            </a:endParaRPr>
          </a:p>
        </p:txBody>
      </p:sp>
      <p:sp>
        <p:nvSpPr>
          <p:cNvPr id="156" name="Google Shape;156;p20"/>
          <p:cNvSpPr/>
          <p:nvPr/>
        </p:nvSpPr>
        <p:spPr>
          <a:xfrm>
            <a:off x="721538" y="4944192"/>
            <a:ext cx="6342102" cy="6598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600"/>
              <a:buFont typeface="Nobile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Engage in r/Columbus discussions about local events and food recommendations.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0875" y="409401"/>
            <a:ext cx="2175524" cy="2175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0"/>
          <p:cNvPicPr preferRelativeResize="0"/>
          <p:nvPr/>
        </p:nvPicPr>
        <p:blipFill rotWithShape="1">
          <a:blip r:embed="rId4">
            <a:alphaModFix/>
          </a:blip>
          <a:srcRect b="0" l="12502" r="12495" t="0"/>
          <a:stretch/>
        </p:blipFill>
        <p:spPr>
          <a:xfrm>
            <a:off x="9633627" y="409401"/>
            <a:ext cx="2175524" cy="217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006383" y="409401"/>
            <a:ext cx="2175524" cy="2175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0"/>
          <p:cNvPicPr preferRelativeResize="0"/>
          <p:nvPr/>
        </p:nvPicPr>
        <p:blipFill rotWithShape="1">
          <a:blip r:embed="rId6">
            <a:alphaModFix/>
          </a:blip>
          <a:srcRect b="0" l="12503" r="12495" t="0"/>
          <a:stretch/>
        </p:blipFill>
        <p:spPr>
          <a:xfrm>
            <a:off x="7260875" y="3027051"/>
            <a:ext cx="2175524" cy="217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0"/>
          <p:cNvPicPr preferRelativeResize="0"/>
          <p:nvPr/>
        </p:nvPicPr>
        <p:blipFill rotWithShape="1">
          <a:blip r:embed="rId7">
            <a:alphaModFix/>
          </a:blip>
          <a:srcRect b="0" l="12503" r="12495" t="0"/>
          <a:stretch/>
        </p:blipFill>
        <p:spPr>
          <a:xfrm>
            <a:off x="9633627" y="3027051"/>
            <a:ext cx="2175524" cy="217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0"/>
          <p:cNvPicPr preferRelativeResize="0"/>
          <p:nvPr/>
        </p:nvPicPr>
        <p:blipFill rotWithShape="1">
          <a:blip r:embed="rId8">
            <a:alphaModFix/>
          </a:blip>
          <a:srcRect b="5181" l="0" r="0" t="5172"/>
          <a:stretch/>
        </p:blipFill>
        <p:spPr>
          <a:xfrm>
            <a:off x="12006381" y="3027051"/>
            <a:ext cx="2175527" cy="2175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260875" y="5644701"/>
            <a:ext cx="2175523" cy="2175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0"/>
          <p:cNvPicPr preferRelativeResize="0"/>
          <p:nvPr/>
        </p:nvPicPr>
        <p:blipFill rotWithShape="1">
          <a:blip r:embed="rId10">
            <a:alphaModFix/>
          </a:blip>
          <a:srcRect b="0" l="12502" r="12495" t="0"/>
          <a:stretch/>
        </p:blipFill>
        <p:spPr>
          <a:xfrm>
            <a:off x="9633626" y="5644701"/>
            <a:ext cx="2175525" cy="2175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2006382" y="5644701"/>
            <a:ext cx="2175526" cy="2175526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0"/>
          <p:cNvSpPr/>
          <p:nvPr/>
        </p:nvSpPr>
        <p:spPr>
          <a:xfrm>
            <a:off x="721647" y="6040873"/>
            <a:ext cx="6342000" cy="3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2000"/>
              <a:buFont typeface="Corben"/>
              <a:buNone/>
            </a:pPr>
            <a:r>
              <a:rPr b="1" lang="en-US" sz="2000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Community Calendars</a:t>
            </a:r>
            <a:endParaRPr b="1" i="0" sz="2000" u="none" cap="none" strike="noStrike">
              <a:solidFill>
                <a:schemeClr val="dk1"/>
              </a:solidFill>
            </a:endParaRPr>
          </a:p>
        </p:txBody>
      </p:sp>
      <p:sp>
        <p:nvSpPr>
          <p:cNvPr id="167" name="Google Shape;167;p20"/>
          <p:cNvSpPr/>
          <p:nvPr/>
        </p:nvSpPr>
        <p:spPr>
          <a:xfrm>
            <a:off x="721638" y="6569167"/>
            <a:ext cx="6342000" cy="6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600"/>
              <a:buFont typeface="Nobile"/>
              <a:buNone/>
            </a:pPr>
            <a:r>
              <a:rPr lang="en-US" sz="160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Publishing event details to multiple local community calendars gives people more chance to see it - even if they might not normally connect with Freemasonry or Social Media.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1"/>
          <p:cNvSpPr/>
          <p:nvPr/>
        </p:nvSpPr>
        <p:spPr>
          <a:xfrm>
            <a:off x="793790" y="733901"/>
            <a:ext cx="63606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4450"/>
              <a:buFont typeface="Corben"/>
              <a:buNone/>
            </a:pPr>
            <a:r>
              <a:rPr lang="en-US" sz="4450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What Goes Into  a Post?</a:t>
            </a:r>
            <a:endParaRPr b="0" i="0" sz="44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1"/>
          <p:cNvSpPr/>
          <p:nvPr/>
        </p:nvSpPr>
        <p:spPr>
          <a:xfrm>
            <a:off x="793790" y="1487659"/>
            <a:ext cx="4886100" cy="4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2200"/>
              <a:buFont typeface="Corben"/>
              <a:buNone/>
            </a:pPr>
            <a:r>
              <a:rPr lang="en-US" sz="2200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Who, What, When, Where, Why!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1"/>
          <p:cNvSpPr/>
          <p:nvPr/>
        </p:nvSpPr>
        <p:spPr>
          <a:xfrm>
            <a:off x="793800" y="1995745"/>
            <a:ext cx="6022200" cy="43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39725" lvl="0" marL="4572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Nobile"/>
              <a:buChar char="●"/>
            </a:pPr>
            <a:r>
              <a:rPr b="1" lang="en-US" sz="1750">
                <a:solidFill>
                  <a:srgbClr val="44C8F5"/>
                </a:solidFill>
                <a:latin typeface="Nobile"/>
                <a:ea typeface="Nobile"/>
                <a:cs typeface="Nobile"/>
                <a:sym typeface="Nobile"/>
              </a:rPr>
              <a:t>(blue)</a:t>
            </a:r>
            <a:r>
              <a:rPr b="1"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 </a:t>
            </a:r>
            <a:r>
              <a:rPr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Ensure basic details are included in the post so when it gets shared it has everything contained already. Including RSVP/Event link!</a:t>
            </a:r>
            <a:endParaRPr sz="175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-339725" lvl="0" marL="45720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Nobile"/>
              <a:buChar char="●"/>
            </a:pPr>
            <a:r>
              <a:rPr b="1" lang="en-US" sz="1750">
                <a:solidFill>
                  <a:srgbClr val="FFE600"/>
                </a:solidFill>
                <a:latin typeface="Nobile"/>
                <a:ea typeface="Nobile"/>
                <a:cs typeface="Nobile"/>
                <a:sym typeface="Nobile"/>
              </a:rPr>
              <a:t>(yellow)</a:t>
            </a:r>
            <a:r>
              <a:rPr b="1"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 </a:t>
            </a:r>
            <a:r>
              <a:rPr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Tag local interest pages so they get notified about the post to entice them to share</a:t>
            </a:r>
            <a:endParaRPr sz="175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-339725" lvl="0" marL="45720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Nobile"/>
              <a:buChar char="●"/>
            </a:pPr>
            <a:r>
              <a:rPr b="1" lang="en-US" sz="1750">
                <a:solidFill>
                  <a:srgbClr val="FF5500"/>
                </a:solidFill>
                <a:latin typeface="Nobile"/>
                <a:ea typeface="Nobile"/>
                <a:cs typeface="Nobile"/>
                <a:sym typeface="Nobile"/>
              </a:rPr>
              <a:t>(orange)</a:t>
            </a:r>
            <a:r>
              <a:rPr b="1"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 </a:t>
            </a:r>
            <a:r>
              <a:rPr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Relevant hashtags attach the post to larger conversations in the community</a:t>
            </a:r>
            <a:endParaRPr sz="175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-339725" lvl="0" marL="45720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Nobile"/>
              <a:buChar char="●"/>
            </a:pPr>
            <a:r>
              <a:rPr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Visual aids like the below graphic are used to convey and reinforce the same information in </a:t>
            </a:r>
            <a:r>
              <a:rPr b="1"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(blue)</a:t>
            </a:r>
            <a:endParaRPr sz="175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pic>
        <p:nvPicPr>
          <p:cNvPr id="176" name="Google Shape;17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0647" y="5908533"/>
            <a:ext cx="3983925" cy="209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82525" y="1442800"/>
            <a:ext cx="6967450" cy="625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2"/>
          <p:cNvPicPr preferRelativeResize="0"/>
          <p:nvPr/>
        </p:nvPicPr>
        <p:blipFill rotWithShape="1">
          <a:blip r:embed="rId3">
            <a:alphaModFix/>
          </a:blip>
          <a:srcRect b="10673" l="0" r="0" t="10673"/>
          <a:stretch/>
        </p:blipFill>
        <p:spPr>
          <a:xfrm>
            <a:off x="0" y="0"/>
            <a:ext cx="14630400" cy="389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2"/>
          <p:cNvSpPr/>
          <p:nvPr/>
        </p:nvSpPr>
        <p:spPr>
          <a:xfrm>
            <a:off x="748115" y="4407785"/>
            <a:ext cx="9873734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4450"/>
              <a:buFont typeface="Corben"/>
              <a:buNone/>
            </a:pPr>
            <a:r>
              <a:rPr b="0" i="0" lang="en-US" sz="445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Traditional Communication Methods</a:t>
            </a:r>
            <a:endParaRPr b="0" i="0" sz="44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2"/>
          <p:cNvSpPr/>
          <p:nvPr/>
        </p:nvSpPr>
        <p:spPr>
          <a:xfrm>
            <a:off x="748125" y="5456725"/>
            <a:ext cx="4196400" cy="2501700"/>
          </a:xfrm>
          <a:prstGeom prst="roundRect">
            <a:avLst>
              <a:gd fmla="val 6988" name="adj"/>
            </a:avLst>
          </a:prstGeom>
          <a:solidFill>
            <a:srgbClr val="F9F9FF">
              <a:alpha val="74510"/>
            </a:srgbClr>
          </a:solidFill>
          <a:ln cap="flat" cmpd="sng" w="30475">
            <a:solidFill>
              <a:srgbClr val="B8BF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2"/>
          <p:cNvSpPr/>
          <p:nvPr/>
        </p:nvSpPr>
        <p:spPr>
          <a:xfrm>
            <a:off x="1096849" y="571402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Corben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Email Marketing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2"/>
          <p:cNvSpPr/>
          <p:nvPr/>
        </p:nvSpPr>
        <p:spPr>
          <a:xfrm>
            <a:off x="1096849" y="6204438"/>
            <a:ext cx="3590330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Direct e-blasts to segmented audience lists </a:t>
            </a:r>
            <a:r>
              <a:rPr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including news media, elected officials and more!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2"/>
          <p:cNvSpPr/>
          <p:nvPr/>
        </p:nvSpPr>
        <p:spPr>
          <a:xfrm>
            <a:off x="5217000" y="5456725"/>
            <a:ext cx="4196400" cy="2501700"/>
          </a:xfrm>
          <a:prstGeom prst="roundRect">
            <a:avLst>
              <a:gd fmla="val 6988" name="adj"/>
            </a:avLst>
          </a:prstGeom>
          <a:solidFill>
            <a:srgbClr val="F9F9FF">
              <a:alpha val="74510"/>
            </a:srgbClr>
          </a:solidFill>
          <a:ln cap="flat" cmpd="sng" w="30475">
            <a:solidFill>
              <a:srgbClr val="B8BF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2"/>
          <p:cNvSpPr/>
          <p:nvPr/>
        </p:nvSpPr>
        <p:spPr>
          <a:xfrm>
            <a:off x="5565746" y="5714020"/>
            <a:ext cx="2894052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Corben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Fax Communications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2"/>
          <p:cNvSpPr/>
          <p:nvPr/>
        </p:nvSpPr>
        <p:spPr>
          <a:xfrm>
            <a:off x="5565746" y="6204438"/>
            <a:ext cx="3590330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Yes, fax still works! Municipal departments and government offices often leverage faxes.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2"/>
          <p:cNvSpPr/>
          <p:nvPr/>
        </p:nvSpPr>
        <p:spPr>
          <a:xfrm>
            <a:off x="9685900" y="5456725"/>
            <a:ext cx="4196400" cy="2501700"/>
          </a:xfrm>
          <a:prstGeom prst="roundRect">
            <a:avLst>
              <a:gd fmla="val 6988" name="adj"/>
            </a:avLst>
          </a:prstGeom>
          <a:solidFill>
            <a:srgbClr val="F9F9FF">
              <a:alpha val="74510"/>
            </a:srgbClr>
          </a:solidFill>
          <a:ln cap="flat" cmpd="sng" w="30475">
            <a:solidFill>
              <a:srgbClr val="B8BF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2"/>
          <p:cNvSpPr/>
          <p:nvPr/>
        </p:nvSpPr>
        <p:spPr>
          <a:xfrm>
            <a:off x="10034643" y="5714020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Corben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Form Submissions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2"/>
          <p:cNvSpPr/>
          <p:nvPr/>
        </p:nvSpPr>
        <p:spPr>
          <a:xfrm>
            <a:off x="10034643" y="6204438"/>
            <a:ext cx="3590330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Reach churches and officials through their website contact forms when email isn't available.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3"/>
          <p:cNvSpPr/>
          <p:nvPr/>
        </p:nvSpPr>
        <p:spPr>
          <a:xfrm>
            <a:off x="793804" y="453950"/>
            <a:ext cx="113235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4450"/>
              <a:buFont typeface="Corben"/>
              <a:buNone/>
            </a:pPr>
            <a:r>
              <a:rPr lang="en-US" sz="4450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Why We Focus on Local Outreach</a:t>
            </a:r>
            <a:endParaRPr b="0" i="0" sz="44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3"/>
          <p:cNvSpPr/>
          <p:nvPr/>
        </p:nvSpPr>
        <p:spPr>
          <a:xfrm>
            <a:off x="793800" y="1438925"/>
            <a:ext cx="7604400" cy="10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2200"/>
              <a:buFont typeface="Corben"/>
              <a:buNone/>
            </a:pPr>
            <a:r>
              <a:rPr lang="en-US" sz="2200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We’re not trying to go viral — we’re trying to get people in the door. Local is Where the Results Are!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3"/>
          <p:cNvSpPr/>
          <p:nvPr/>
        </p:nvSpPr>
        <p:spPr>
          <a:xfrm>
            <a:off x="793800" y="2522525"/>
            <a:ext cx="8622300" cy="55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1"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Local Calendars &amp; Magazines</a:t>
            </a:r>
            <a:endParaRPr b="1" sz="175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1"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→</a:t>
            </a:r>
            <a:r>
              <a:rPr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 These are read by people already looking for something to do nearby</a:t>
            </a:r>
            <a:endParaRPr sz="175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1"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Westerville-Area Facebook Groups</a:t>
            </a:r>
            <a:endParaRPr b="1" sz="175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1"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→</a:t>
            </a:r>
            <a:r>
              <a:rPr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 That’s where your neighbors hang out online — not strangers two counties away</a:t>
            </a:r>
            <a:endParaRPr sz="175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1"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Local News Outlets</a:t>
            </a:r>
            <a:endParaRPr b="1" sz="175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1"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→ </a:t>
            </a:r>
            <a:r>
              <a:rPr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Small blurbs and event listings go a long way when the audience is nearby</a:t>
            </a:r>
            <a:endParaRPr sz="175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1"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Don’t Waste Effort on National or Regional Groups</a:t>
            </a:r>
            <a:endParaRPr b="1" sz="175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People from Cleveland, Dayton, or Kentucky aren’t coming to a Westerville fish fry event</a:t>
            </a:r>
            <a:endParaRPr sz="175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1"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National Facebook groups, statewide calendars, or broad Masonic forums?</a:t>
            </a:r>
            <a:endParaRPr b="1" sz="175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1"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→</a:t>
            </a:r>
            <a:r>
              <a:rPr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 Wrong audience. No return</a:t>
            </a:r>
            <a:endParaRPr sz="175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t/>
            </a:r>
            <a:endParaRPr sz="175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pic>
        <p:nvPicPr>
          <p:cNvPr id="202" name="Google Shape;20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00075" y="1135550"/>
            <a:ext cx="4185075" cy="702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4"/>
          <p:cNvSpPr/>
          <p:nvPr/>
        </p:nvSpPr>
        <p:spPr>
          <a:xfrm>
            <a:off x="793790" y="453943"/>
            <a:ext cx="79041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4450"/>
              <a:buFont typeface="Corben"/>
              <a:buNone/>
            </a:pPr>
            <a:r>
              <a:rPr b="0" i="0" lang="en-US" sz="445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Marketing Materials</a:t>
            </a:r>
            <a:endParaRPr b="0" i="0" sz="44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3800" y="1490825"/>
            <a:ext cx="4885001" cy="6297024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4"/>
          <p:cNvSpPr/>
          <p:nvPr/>
        </p:nvSpPr>
        <p:spPr>
          <a:xfrm>
            <a:off x="6239828" y="216836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2200"/>
              <a:buFont typeface="Corben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Printed Flyers</a:t>
            </a:r>
            <a:endParaRPr b="1" i="0" sz="2200" u="none" cap="none" strike="noStrike">
              <a:solidFill>
                <a:schemeClr val="dk1"/>
              </a:solidFill>
            </a:endParaRPr>
          </a:p>
        </p:txBody>
      </p:sp>
      <p:sp>
        <p:nvSpPr>
          <p:cNvPr id="211" name="Google Shape;211;p24"/>
          <p:cNvSpPr/>
          <p:nvPr/>
        </p:nvSpPr>
        <p:spPr>
          <a:xfrm>
            <a:off x="6239828" y="2749510"/>
            <a:ext cx="7604284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Small batch printing for high-traffic community locations. Physical materials still matter for local outreach.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4"/>
          <p:cNvSpPr/>
          <p:nvPr/>
        </p:nvSpPr>
        <p:spPr>
          <a:xfrm>
            <a:off x="6239821" y="3702127"/>
            <a:ext cx="6610200" cy="2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2200"/>
              <a:buFont typeface="Corben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Updated Visuals</a:t>
            </a:r>
            <a:endParaRPr b="1" i="0" sz="2200" u="none" cap="none" strike="noStrike">
              <a:solidFill>
                <a:schemeClr val="dk1"/>
              </a:solidFill>
            </a:endParaRPr>
          </a:p>
        </p:txBody>
      </p:sp>
      <p:sp>
        <p:nvSpPr>
          <p:cNvPr id="213" name="Google Shape;213;p24"/>
          <p:cNvSpPr/>
          <p:nvPr/>
        </p:nvSpPr>
        <p:spPr>
          <a:xfrm>
            <a:off x="6239828" y="4283273"/>
            <a:ext cx="7604284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Refresh banners, signage, business cards, and QR codes to maintain professional appearance.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4"/>
          <p:cNvSpPr/>
          <p:nvPr/>
        </p:nvSpPr>
        <p:spPr>
          <a:xfrm>
            <a:off x="6239821" y="5235896"/>
            <a:ext cx="6176700" cy="2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2200"/>
              <a:buFont typeface="Corben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Website / Social Updates</a:t>
            </a:r>
            <a:endParaRPr b="1" i="0" sz="2200" u="none" cap="none" strike="noStrike">
              <a:solidFill>
                <a:schemeClr val="dk1"/>
              </a:solidFill>
            </a:endParaRPr>
          </a:p>
        </p:txBody>
      </p:sp>
      <p:sp>
        <p:nvSpPr>
          <p:cNvPr id="215" name="Google Shape;215;p24"/>
          <p:cNvSpPr/>
          <p:nvPr/>
        </p:nvSpPr>
        <p:spPr>
          <a:xfrm>
            <a:off x="6239825" y="5817014"/>
            <a:ext cx="7604400" cy="13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Keep lodge website, socials and calendar current with event information and </a:t>
            </a:r>
            <a:r>
              <a:rPr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deeper </a:t>
            </a:r>
            <a:r>
              <a:rPr b="0" i="0" lang="en-US" sz="17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information</a:t>
            </a:r>
            <a:r>
              <a:rPr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 about the Lodge. </a:t>
            </a:r>
            <a:r>
              <a:rPr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Showcase who the Lodge is</a:t>
            </a:r>
            <a:r>
              <a:rPr lang="en-US" sz="175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!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5"/>
          <p:cNvSpPr/>
          <p:nvPr/>
        </p:nvSpPr>
        <p:spPr>
          <a:xfrm>
            <a:off x="1020642" y="638791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Corben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Digital Channels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5"/>
          <p:cNvSpPr/>
          <p:nvPr/>
        </p:nvSpPr>
        <p:spPr>
          <a:xfrm>
            <a:off x="5368208" y="638791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Corben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Traditional Methods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5"/>
          <p:cNvSpPr/>
          <p:nvPr/>
        </p:nvSpPr>
        <p:spPr>
          <a:xfrm>
            <a:off x="9715776" y="638791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2200"/>
              <a:buFont typeface="Corben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Community Impact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5"/>
          <p:cNvSpPr/>
          <p:nvPr/>
        </p:nvSpPr>
        <p:spPr>
          <a:xfrm>
            <a:off x="793828" y="4265341"/>
            <a:ext cx="85962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4450"/>
              <a:buFont typeface="Corben"/>
              <a:buNone/>
            </a:pPr>
            <a:r>
              <a:rPr b="0" i="0" lang="en-US" sz="445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Multi-Channel Approach Works</a:t>
            </a:r>
            <a:endParaRPr b="0" i="0" sz="44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25" name="Google Shape;22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3828" y="5253848"/>
            <a:ext cx="4347567" cy="907256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5"/>
          <p:cNvSpPr/>
          <p:nvPr/>
        </p:nvSpPr>
        <p:spPr>
          <a:xfrm>
            <a:off x="1020642" y="6878337"/>
            <a:ext cx="3893939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Social media, email, and website updates reach tech-savvy audiences.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27" name="Google Shape;227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41395" y="5253848"/>
            <a:ext cx="4347567" cy="907256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5"/>
          <p:cNvSpPr/>
          <p:nvPr/>
        </p:nvSpPr>
        <p:spPr>
          <a:xfrm>
            <a:off x="5368208" y="6878337"/>
            <a:ext cx="3893939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Fax, flyers, and direct contact ensure no one is left out of the invitation.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29" name="Google Shape;229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488961" y="5253848"/>
            <a:ext cx="4347568" cy="907256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5"/>
          <p:cNvSpPr/>
          <p:nvPr/>
        </p:nvSpPr>
        <p:spPr>
          <a:xfrm>
            <a:off x="9715776" y="6878337"/>
            <a:ext cx="3893939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750"/>
              <a:buFont typeface="Nobile"/>
              <a:buNone/>
            </a:pPr>
            <a:r>
              <a:rPr b="0" i="0" lang="en-US" sz="17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Combined efforts create maximum awareness and support for Special Olympics.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25"/>
          <p:cNvPicPr preferRelativeResize="0"/>
          <p:nvPr/>
        </p:nvPicPr>
        <p:blipFill rotWithShape="1">
          <a:blip r:embed="rId6">
            <a:alphaModFix/>
          </a:blip>
          <a:srcRect b="27813" l="7186" r="10401" t="27808"/>
          <a:stretch/>
        </p:blipFill>
        <p:spPr>
          <a:xfrm>
            <a:off x="1006250" y="-264837"/>
            <a:ext cx="12617875" cy="45301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6"/>
          <p:cNvSpPr/>
          <p:nvPr/>
        </p:nvSpPr>
        <p:spPr>
          <a:xfrm>
            <a:off x="710803" y="619601"/>
            <a:ext cx="7330202" cy="634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316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3950"/>
              <a:buFont typeface="Corben"/>
              <a:buNone/>
            </a:pPr>
            <a:r>
              <a:rPr b="0" i="0" lang="en-US" sz="395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Success Through Organization</a:t>
            </a:r>
            <a:endParaRPr b="0" i="0" sz="39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6"/>
          <p:cNvSpPr/>
          <p:nvPr/>
        </p:nvSpPr>
        <p:spPr>
          <a:xfrm>
            <a:off x="710803" y="1558885"/>
            <a:ext cx="7722394" cy="6498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4516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550"/>
              <a:buFont typeface="Nobile"/>
              <a:buNone/>
            </a:pPr>
            <a:r>
              <a:rPr b="0" i="0" lang="en-US" sz="15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The key to effective event marketing isn't just creativity—it's systematic planning and execution across multiple channels.</a:t>
            </a:r>
            <a:endParaRPr b="0" i="0" sz="1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26"/>
          <p:cNvSpPr/>
          <p:nvPr/>
        </p:nvSpPr>
        <p:spPr>
          <a:xfrm>
            <a:off x="710803" y="2437209"/>
            <a:ext cx="3759637" cy="2647355"/>
          </a:xfrm>
          <a:prstGeom prst="roundRect">
            <a:avLst>
              <a:gd fmla="val 3222" name="adj"/>
            </a:avLst>
          </a:prstGeom>
          <a:solidFill>
            <a:srgbClr val="D2D9F9"/>
          </a:solidFill>
          <a:ln cap="flat" cmpd="sng" w="9525">
            <a:solidFill>
              <a:srgbClr val="B8BF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6"/>
          <p:cNvSpPr/>
          <p:nvPr/>
        </p:nvSpPr>
        <p:spPr>
          <a:xfrm>
            <a:off x="921425" y="2647831"/>
            <a:ext cx="609243" cy="609243"/>
          </a:xfrm>
          <a:prstGeom prst="roundRect">
            <a:avLst>
              <a:gd fmla="val 15007289" name="adj"/>
            </a:avLst>
          </a:prstGeom>
          <a:solidFill>
            <a:srgbClr val="4967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41" name="Google Shape;24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8946" y="2781062"/>
            <a:ext cx="274082" cy="342662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6"/>
          <p:cNvSpPr/>
          <p:nvPr/>
        </p:nvSpPr>
        <p:spPr>
          <a:xfrm>
            <a:off x="921425" y="3460075"/>
            <a:ext cx="2538651" cy="3173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641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950"/>
              <a:buFont typeface="Corben"/>
              <a:buNone/>
            </a:pPr>
            <a:r>
              <a:rPr b="0" i="0" lang="en-US" sz="195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Detailed Planning</a:t>
            </a:r>
            <a:endParaRPr b="0" i="0" sz="19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26"/>
          <p:cNvSpPr/>
          <p:nvPr/>
        </p:nvSpPr>
        <p:spPr>
          <a:xfrm>
            <a:off x="921425" y="3899178"/>
            <a:ext cx="3338393" cy="9747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4516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550"/>
              <a:buFont typeface="Nobile"/>
              <a:buNone/>
            </a:pPr>
            <a:r>
              <a:rPr b="0" i="0" lang="en-US" sz="15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Contact lists, templates, and timelines ensure nothing falls through the cracks.</a:t>
            </a:r>
            <a:endParaRPr b="0" i="0" sz="1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26"/>
          <p:cNvSpPr/>
          <p:nvPr/>
        </p:nvSpPr>
        <p:spPr>
          <a:xfrm>
            <a:off x="4673441" y="2437209"/>
            <a:ext cx="3759756" cy="2647355"/>
          </a:xfrm>
          <a:prstGeom prst="roundRect">
            <a:avLst>
              <a:gd fmla="val 3222" name="adj"/>
            </a:avLst>
          </a:prstGeom>
          <a:solidFill>
            <a:srgbClr val="D2D9F9"/>
          </a:solidFill>
          <a:ln cap="flat" cmpd="sng" w="9525">
            <a:solidFill>
              <a:srgbClr val="B8BF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6"/>
          <p:cNvSpPr/>
          <p:nvPr/>
        </p:nvSpPr>
        <p:spPr>
          <a:xfrm>
            <a:off x="4884063" y="2647831"/>
            <a:ext cx="609243" cy="609243"/>
          </a:xfrm>
          <a:prstGeom prst="roundRect">
            <a:avLst>
              <a:gd fmla="val 15007289" name="adj"/>
            </a:avLst>
          </a:prstGeom>
          <a:solidFill>
            <a:srgbClr val="4967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46" name="Google Shape;246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51584" y="2781062"/>
            <a:ext cx="274082" cy="342662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6"/>
          <p:cNvSpPr/>
          <p:nvPr/>
        </p:nvSpPr>
        <p:spPr>
          <a:xfrm>
            <a:off x="4884063" y="3460075"/>
            <a:ext cx="2538651" cy="3173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641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950"/>
              <a:buFont typeface="Corben"/>
              <a:buNone/>
            </a:pPr>
            <a:r>
              <a:rPr b="0" i="0" lang="en-US" sz="195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Know Your Audience</a:t>
            </a:r>
            <a:endParaRPr b="0" i="0" sz="19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26"/>
          <p:cNvSpPr/>
          <p:nvPr/>
        </p:nvSpPr>
        <p:spPr>
          <a:xfrm>
            <a:off x="4884063" y="3899178"/>
            <a:ext cx="3338513" cy="9747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4516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550"/>
              <a:buFont typeface="Nobile"/>
              <a:buNone/>
            </a:pPr>
            <a:r>
              <a:rPr b="0" i="0" lang="en-US" sz="15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Different groups prefer different communication methods—use them all.</a:t>
            </a:r>
            <a:endParaRPr b="0" i="0" sz="1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26"/>
          <p:cNvSpPr/>
          <p:nvPr/>
        </p:nvSpPr>
        <p:spPr>
          <a:xfrm>
            <a:off x="710803" y="5287566"/>
            <a:ext cx="7722394" cy="2322433"/>
          </a:xfrm>
          <a:prstGeom prst="roundRect">
            <a:avLst>
              <a:gd fmla="val 3673" name="adj"/>
            </a:avLst>
          </a:prstGeom>
          <a:solidFill>
            <a:srgbClr val="D2D9F9"/>
          </a:solidFill>
          <a:ln cap="flat" cmpd="sng" w="9525">
            <a:solidFill>
              <a:srgbClr val="B8BFD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6"/>
          <p:cNvSpPr/>
          <p:nvPr/>
        </p:nvSpPr>
        <p:spPr>
          <a:xfrm>
            <a:off x="921425" y="5498187"/>
            <a:ext cx="609243" cy="609243"/>
          </a:xfrm>
          <a:prstGeom prst="roundRect">
            <a:avLst>
              <a:gd fmla="val 15007289" name="adj"/>
            </a:avLst>
          </a:prstGeom>
          <a:solidFill>
            <a:srgbClr val="4967E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51" name="Google Shape;251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8946" y="5631418"/>
            <a:ext cx="274082" cy="342662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6"/>
          <p:cNvSpPr/>
          <p:nvPr/>
        </p:nvSpPr>
        <p:spPr>
          <a:xfrm>
            <a:off x="921425" y="6310432"/>
            <a:ext cx="2538651" cy="3173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641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950"/>
              <a:buFont typeface="Corben"/>
              <a:buNone/>
            </a:pPr>
            <a:r>
              <a:rPr b="0" i="0" lang="en-US" sz="195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Community First</a:t>
            </a:r>
            <a:endParaRPr b="0" i="0" sz="19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26"/>
          <p:cNvSpPr/>
          <p:nvPr/>
        </p:nvSpPr>
        <p:spPr>
          <a:xfrm>
            <a:off x="921425" y="6749534"/>
            <a:ext cx="7301151" cy="6498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4516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550"/>
              <a:buFont typeface="Nobile"/>
              <a:buNone/>
            </a:pPr>
            <a:r>
              <a:rPr b="0" i="0" lang="en-US" sz="15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When marketing serves a charitable cause, authentic community connection drives success.</a:t>
            </a:r>
            <a:endParaRPr b="0" i="0" sz="15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4" name="Google Shape;254;p26"/>
          <p:cNvPicPr preferRelativeResize="0"/>
          <p:nvPr/>
        </p:nvPicPr>
        <p:blipFill rotWithShape="1">
          <a:blip r:embed="rId6">
            <a:alphaModFix/>
          </a:blip>
          <a:srcRect b="0" l="10663" r="10292" t="0"/>
          <a:stretch/>
        </p:blipFill>
        <p:spPr>
          <a:xfrm>
            <a:off x="8846825" y="1545700"/>
            <a:ext cx="5285949" cy="3510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42435" y="5498175"/>
            <a:ext cx="4094732" cy="213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27"/>
          <p:cNvPicPr preferRelativeResize="0"/>
          <p:nvPr/>
        </p:nvPicPr>
        <p:blipFill rotWithShape="1">
          <a:blip r:embed="rId3">
            <a:alphaModFix/>
          </a:blip>
          <a:srcRect b="0" l="8310" r="4399" t="0"/>
          <a:stretch/>
        </p:blipFill>
        <p:spPr>
          <a:xfrm>
            <a:off x="0" y="0"/>
            <a:ext cx="718375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7"/>
          <p:cNvSpPr/>
          <p:nvPr/>
        </p:nvSpPr>
        <p:spPr>
          <a:xfrm>
            <a:off x="7863421" y="458769"/>
            <a:ext cx="4480800" cy="10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3200"/>
              <a:buFont typeface="Corben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Post-Event Follow-Up: What Happens Next?</a:t>
            </a:r>
            <a:endParaRPr b="0" i="0" sz="3200" u="none" cap="none" strike="noStrike">
              <a:solidFill>
                <a:schemeClr val="dk1"/>
              </a:solidFill>
            </a:endParaRPr>
          </a:p>
        </p:txBody>
      </p:sp>
      <p:sp>
        <p:nvSpPr>
          <p:cNvPr id="263" name="Google Shape;263;p27"/>
          <p:cNvSpPr/>
          <p:nvPr/>
        </p:nvSpPr>
        <p:spPr>
          <a:xfrm>
            <a:off x="7863419" y="1733094"/>
            <a:ext cx="79929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4000"/>
              </a:lnSpc>
              <a:spcBef>
                <a:spcPts val="0"/>
              </a:spcBef>
              <a:spcAft>
                <a:spcPts val="0"/>
              </a:spcAft>
              <a:buClr>
                <a:srgbClr val="404155"/>
              </a:buClr>
              <a:buSzPts val="1250"/>
              <a:buFont typeface="Nobile"/>
              <a:buNone/>
            </a:pPr>
            <a:r>
              <a:rPr b="0" i="0" lang="en-US" sz="1250" u="none" cap="none" strike="noStrike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The event may be over—but the relationship with the community continues.</a:t>
            </a:r>
            <a:endParaRPr b="0" i="0" sz="1250" u="none" cap="none" strike="noStrike">
              <a:solidFill>
                <a:schemeClr val="dk1"/>
              </a:solidFill>
            </a:endParaRPr>
          </a:p>
        </p:txBody>
      </p:sp>
      <p:pic>
        <p:nvPicPr>
          <p:cNvPr descr="preencoded.png" id="264" name="Google Shape;264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63419" y="2765472"/>
            <a:ext cx="411123" cy="4111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5" name="Google Shape;265;p27"/>
          <p:cNvGrpSpPr/>
          <p:nvPr/>
        </p:nvGrpSpPr>
        <p:grpSpPr>
          <a:xfrm>
            <a:off x="8438969" y="2501459"/>
            <a:ext cx="7992900" cy="939137"/>
            <a:chOff x="6061948" y="2791063"/>
            <a:chExt cx="7992900" cy="939137"/>
          </a:xfrm>
        </p:grpSpPr>
        <p:sp>
          <p:nvSpPr>
            <p:cNvPr id="266" name="Google Shape;266;p27"/>
            <p:cNvSpPr/>
            <p:nvPr/>
          </p:nvSpPr>
          <p:spPr>
            <a:xfrm>
              <a:off x="6061948" y="2791063"/>
              <a:ext cx="2247300" cy="25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04155"/>
                </a:buClr>
                <a:buSzPts val="1600"/>
                <a:buFont typeface="Corben"/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orben"/>
                  <a:ea typeface="Corben"/>
                  <a:cs typeface="Corben"/>
                  <a:sym typeface="Corben"/>
                </a:rPr>
                <a:t>Thank Your Supporters</a:t>
              </a:r>
              <a:endParaRPr b="0" i="0" sz="160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267" name="Google Shape;267;p27"/>
            <p:cNvSpPr/>
            <p:nvPr/>
          </p:nvSpPr>
          <p:spPr>
            <a:xfrm>
              <a:off x="6061948" y="3146584"/>
              <a:ext cx="7992900" cy="2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42900" lvl="0" marL="342900" marR="0" rtl="0" algn="l">
                <a:lnSpc>
                  <a:spcPct val="164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50"/>
                <a:buFont typeface="Nobile"/>
                <a:buChar char="•"/>
              </a:pPr>
              <a:r>
                <a:rPr b="0" i="0" lang="en-US" sz="1250" u="none" cap="none" strike="noStrike">
                  <a:solidFill>
                    <a:schemeClr val="dk1"/>
                  </a:solidFill>
                  <a:latin typeface="Nobile"/>
                  <a:ea typeface="Nobile"/>
                  <a:cs typeface="Nobile"/>
                  <a:sym typeface="Nobile"/>
                </a:rPr>
                <a:t>Send appreciation emails or hand-written notes</a:t>
              </a:r>
              <a:endParaRPr b="0" i="0" sz="125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268" name="Google Shape;268;p27"/>
            <p:cNvSpPr/>
            <p:nvPr/>
          </p:nvSpPr>
          <p:spPr>
            <a:xfrm>
              <a:off x="6061948" y="3467100"/>
              <a:ext cx="7992900" cy="2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42900" lvl="0" marL="342900" marR="0" rtl="0" algn="l">
                <a:lnSpc>
                  <a:spcPct val="164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50"/>
                <a:buFont typeface="Nobile"/>
                <a:buChar char="•"/>
              </a:pPr>
              <a:r>
                <a:rPr b="0" i="0" lang="en-US" sz="1250" u="none" cap="none" strike="noStrike">
                  <a:solidFill>
                    <a:schemeClr val="dk1"/>
                  </a:solidFill>
                  <a:latin typeface="Nobile"/>
                  <a:ea typeface="Nobile"/>
                  <a:cs typeface="Nobile"/>
                  <a:sym typeface="Nobile"/>
                </a:rPr>
                <a:t>Post a thank-you message on Facebook (tag supporters)</a:t>
              </a:r>
              <a:endParaRPr b="0" i="0" sz="1250" u="none" cap="none" strike="noStrike">
                <a:solidFill>
                  <a:schemeClr val="dk1"/>
                </a:solidFill>
              </a:endParaRPr>
            </a:p>
          </p:txBody>
        </p:sp>
      </p:grpSp>
      <p:pic>
        <p:nvPicPr>
          <p:cNvPr descr="preencoded.png" id="269" name="Google Shape;269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63419" y="4301089"/>
            <a:ext cx="411123" cy="4111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0" name="Google Shape;270;p27"/>
          <p:cNvGrpSpPr/>
          <p:nvPr/>
        </p:nvGrpSpPr>
        <p:grpSpPr>
          <a:xfrm>
            <a:off x="8438969" y="3876830"/>
            <a:ext cx="7992900" cy="1259654"/>
            <a:chOff x="6061948" y="4675584"/>
            <a:chExt cx="7992900" cy="1259654"/>
          </a:xfrm>
        </p:grpSpPr>
        <p:sp>
          <p:nvSpPr>
            <p:cNvPr id="271" name="Google Shape;271;p27"/>
            <p:cNvSpPr/>
            <p:nvPr/>
          </p:nvSpPr>
          <p:spPr>
            <a:xfrm>
              <a:off x="6061948" y="4675584"/>
              <a:ext cx="2055600" cy="25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04155"/>
                </a:buClr>
                <a:buSzPts val="1600"/>
                <a:buFont typeface="Corben"/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orben"/>
                  <a:ea typeface="Corben"/>
                  <a:cs typeface="Corben"/>
                  <a:sym typeface="Corben"/>
                </a:rPr>
                <a:t>Share the Results</a:t>
              </a:r>
              <a:endParaRPr b="0" i="0" sz="160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272" name="Google Shape;272;p27"/>
            <p:cNvSpPr/>
            <p:nvPr/>
          </p:nvSpPr>
          <p:spPr>
            <a:xfrm>
              <a:off x="6061948" y="5031105"/>
              <a:ext cx="7992900" cy="2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42900" lvl="0" marL="342900" marR="0" rtl="0" algn="l">
                <a:lnSpc>
                  <a:spcPct val="164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50"/>
                <a:buFont typeface="Nobile"/>
                <a:buChar char="•"/>
              </a:pPr>
              <a:r>
                <a:rPr b="0" i="0" lang="en-US" sz="1250" u="none" cap="none" strike="noStrike">
                  <a:solidFill>
                    <a:schemeClr val="dk1"/>
                  </a:solidFill>
                  <a:latin typeface="Nobile"/>
                  <a:ea typeface="Nobile"/>
                  <a:cs typeface="Nobile"/>
                  <a:sym typeface="Nobile"/>
                </a:rPr>
                <a:t>How many meals served?</a:t>
              </a:r>
              <a:endParaRPr b="0" i="0" sz="125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273" name="Google Shape;273;p27"/>
            <p:cNvSpPr/>
            <p:nvPr/>
          </p:nvSpPr>
          <p:spPr>
            <a:xfrm>
              <a:off x="6061948" y="5351621"/>
              <a:ext cx="7992900" cy="2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42900" lvl="0" marL="342900" marR="0" rtl="0" algn="l">
                <a:lnSpc>
                  <a:spcPct val="164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50"/>
                <a:buFont typeface="Nobile"/>
                <a:buChar char="•"/>
              </a:pPr>
              <a:r>
                <a:rPr b="0" i="0" lang="en-US" sz="1250" u="none" cap="none" strike="noStrike">
                  <a:solidFill>
                    <a:schemeClr val="dk1"/>
                  </a:solidFill>
                  <a:latin typeface="Nobile"/>
                  <a:ea typeface="Nobile"/>
                  <a:cs typeface="Nobile"/>
                  <a:sym typeface="Nobile"/>
                </a:rPr>
                <a:t>How much raised for Special Olympics?</a:t>
              </a:r>
              <a:endParaRPr b="0" i="0" sz="125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274" name="Google Shape;274;p27"/>
            <p:cNvSpPr/>
            <p:nvPr/>
          </p:nvSpPr>
          <p:spPr>
            <a:xfrm>
              <a:off x="6061948" y="5672138"/>
              <a:ext cx="7992900" cy="2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42900" lvl="0" marL="342900" marR="0" rtl="0" algn="l">
                <a:lnSpc>
                  <a:spcPct val="164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50"/>
                <a:buFont typeface="Nobile"/>
                <a:buChar char="•"/>
              </a:pPr>
              <a:r>
                <a:rPr b="0" i="0" lang="en-US" sz="1250" u="none" cap="none" strike="noStrike">
                  <a:solidFill>
                    <a:schemeClr val="dk1"/>
                  </a:solidFill>
                  <a:latin typeface="Nobile"/>
                  <a:ea typeface="Nobile"/>
                  <a:cs typeface="Nobile"/>
                  <a:sym typeface="Nobile"/>
                </a:rPr>
                <a:t>Photos or stories from the event? Share those!</a:t>
              </a:r>
              <a:endParaRPr b="0" i="0" sz="1250" u="none" cap="none" strike="noStrike">
                <a:solidFill>
                  <a:schemeClr val="dk1"/>
                </a:solidFill>
              </a:endParaRPr>
            </a:p>
          </p:txBody>
        </p:sp>
      </p:grpSp>
      <p:pic>
        <p:nvPicPr>
          <p:cNvPr descr="preencoded.png" id="275" name="Google Shape;275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63431" y="5635232"/>
            <a:ext cx="411123" cy="4111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6" name="Google Shape;276;p27"/>
          <p:cNvGrpSpPr/>
          <p:nvPr/>
        </p:nvGrpSpPr>
        <p:grpSpPr>
          <a:xfrm>
            <a:off x="8438969" y="5371224"/>
            <a:ext cx="7992900" cy="939137"/>
            <a:chOff x="6061948" y="6880622"/>
            <a:chExt cx="7992900" cy="939137"/>
          </a:xfrm>
        </p:grpSpPr>
        <p:sp>
          <p:nvSpPr>
            <p:cNvPr id="277" name="Google Shape;277;p27"/>
            <p:cNvSpPr/>
            <p:nvPr/>
          </p:nvSpPr>
          <p:spPr>
            <a:xfrm>
              <a:off x="6061948" y="6880622"/>
              <a:ext cx="2055600" cy="25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04155"/>
                </a:buClr>
                <a:buSzPts val="1600"/>
                <a:buFont typeface="Corben"/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orben"/>
                  <a:ea typeface="Corben"/>
                  <a:cs typeface="Corben"/>
                  <a:sym typeface="Corben"/>
                </a:rPr>
                <a:t>Ask for Feedback</a:t>
              </a:r>
              <a:endParaRPr b="0" i="0" sz="160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278" name="Google Shape;278;p27"/>
            <p:cNvSpPr/>
            <p:nvPr/>
          </p:nvSpPr>
          <p:spPr>
            <a:xfrm>
              <a:off x="6061948" y="7236143"/>
              <a:ext cx="7992900" cy="2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42900" lvl="0" marL="342900" marR="0" rtl="0" algn="l">
                <a:lnSpc>
                  <a:spcPct val="164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50"/>
                <a:buFont typeface="Nobile"/>
                <a:buChar char="•"/>
              </a:pPr>
              <a:r>
                <a:rPr b="0" i="0" lang="en-US" sz="1250" u="none" cap="none" strike="noStrike">
                  <a:solidFill>
                    <a:schemeClr val="dk1"/>
                  </a:solidFill>
                  <a:latin typeface="Nobile"/>
                  <a:ea typeface="Nobile"/>
                  <a:cs typeface="Nobile"/>
                  <a:sym typeface="Nobile"/>
                </a:rPr>
                <a:t>Simple survey or casual conversations</a:t>
              </a:r>
              <a:endParaRPr b="0" i="0" sz="125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279" name="Google Shape;279;p27"/>
            <p:cNvSpPr/>
            <p:nvPr/>
          </p:nvSpPr>
          <p:spPr>
            <a:xfrm>
              <a:off x="6061948" y="7556659"/>
              <a:ext cx="7992900" cy="2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42900" lvl="0" marL="342900" marR="0" rtl="0" algn="l">
                <a:lnSpc>
                  <a:spcPct val="164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50"/>
                <a:buFont typeface="Nobile"/>
                <a:buChar char="•"/>
              </a:pPr>
              <a:r>
                <a:rPr b="0" i="0" lang="en-US" sz="1250" u="none" cap="none" strike="noStrike">
                  <a:solidFill>
                    <a:schemeClr val="dk1"/>
                  </a:solidFill>
                  <a:latin typeface="Nobile"/>
                  <a:ea typeface="Nobile"/>
                  <a:cs typeface="Nobile"/>
                  <a:sym typeface="Nobile"/>
                </a:rPr>
                <a:t>Learn what people liked — and what to improve</a:t>
              </a:r>
              <a:endParaRPr b="0" i="0" sz="1250" u="none" cap="none" strike="noStrike">
                <a:solidFill>
                  <a:schemeClr val="dk1"/>
                </a:solidFill>
              </a:endParaRPr>
            </a:p>
          </p:txBody>
        </p:sp>
      </p:grpSp>
      <p:pic>
        <p:nvPicPr>
          <p:cNvPr descr="preencoded.png" id="280" name="Google Shape;280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863421" y="6893030"/>
            <a:ext cx="411123" cy="4111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1" name="Google Shape;281;p27"/>
          <p:cNvGrpSpPr/>
          <p:nvPr/>
        </p:nvGrpSpPr>
        <p:grpSpPr>
          <a:xfrm>
            <a:off x="8438971" y="6684395"/>
            <a:ext cx="7992900" cy="939137"/>
            <a:chOff x="6061948" y="8765143"/>
            <a:chExt cx="7992900" cy="939137"/>
          </a:xfrm>
        </p:grpSpPr>
        <p:sp>
          <p:nvSpPr>
            <p:cNvPr id="282" name="Google Shape;282;p27"/>
            <p:cNvSpPr/>
            <p:nvPr/>
          </p:nvSpPr>
          <p:spPr>
            <a:xfrm>
              <a:off x="6061948" y="8765143"/>
              <a:ext cx="3044700" cy="25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04155"/>
                </a:buClr>
                <a:buSzPts val="1600"/>
                <a:buFont typeface="Corben"/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orben"/>
                  <a:ea typeface="Corben"/>
                  <a:cs typeface="Corben"/>
                  <a:sym typeface="Corben"/>
                </a:rPr>
                <a:t>Start Thinking About Next Year</a:t>
              </a:r>
              <a:endParaRPr b="0" i="0" sz="160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283" name="Google Shape;283;p27"/>
            <p:cNvSpPr/>
            <p:nvPr/>
          </p:nvSpPr>
          <p:spPr>
            <a:xfrm>
              <a:off x="6061948" y="9120664"/>
              <a:ext cx="7992900" cy="2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42900" lvl="0" marL="342900" marR="0" rtl="0" algn="l">
                <a:lnSpc>
                  <a:spcPct val="164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50"/>
                <a:buFont typeface="Nobile"/>
                <a:buChar char="•"/>
              </a:pPr>
              <a:r>
                <a:rPr b="0" i="0" lang="en-US" sz="1250" u="none" cap="none" strike="noStrike">
                  <a:solidFill>
                    <a:schemeClr val="dk1"/>
                  </a:solidFill>
                  <a:latin typeface="Nobile"/>
                  <a:ea typeface="Nobile"/>
                  <a:cs typeface="Nobile"/>
                  <a:sym typeface="Nobile"/>
                </a:rPr>
                <a:t>Note what worked (ads, flyer locations, social media timing)</a:t>
              </a:r>
              <a:endParaRPr b="0" i="0" sz="125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284" name="Google Shape;284;p27"/>
            <p:cNvSpPr/>
            <p:nvPr/>
          </p:nvSpPr>
          <p:spPr>
            <a:xfrm>
              <a:off x="6061948" y="9441180"/>
              <a:ext cx="7992900" cy="2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42900" lvl="0" marL="342900" marR="0" rtl="0" algn="l">
                <a:lnSpc>
                  <a:spcPct val="164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50"/>
                <a:buFont typeface="Nobile"/>
                <a:buChar char="•"/>
              </a:pPr>
              <a:r>
                <a:rPr b="0" i="0" lang="en-US" sz="1250" u="none" cap="none" strike="noStrike">
                  <a:solidFill>
                    <a:schemeClr val="dk1"/>
                  </a:solidFill>
                  <a:latin typeface="Nobile"/>
                  <a:ea typeface="Nobile"/>
                  <a:cs typeface="Nobile"/>
                  <a:sym typeface="Nobile"/>
                </a:rPr>
                <a:t>Save templates and contact lists for easy use next time</a:t>
              </a:r>
              <a:endParaRPr b="0" i="0" sz="1250" u="none" cap="none" strike="noStrike"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8"/>
          <p:cNvSpPr/>
          <p:nvPr/>
        </p:nvSpPr>
        <p:spPr>
          <a:xfrm>
            <a:off x="6061948" y="452199"/>
            <a:ext cx="7992900" cy="10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B1B27"/>
              </a:buClr>
              <a:buSzPts val="3200"/>
              <a:buFont typeface="Corben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rPr>
              <a:t>Get Involved in Marketing Next Year's Fish Fry</a:t>
            </a:r>
            <a:endParaRPr b="0" i="0" sz="3200" u="none" cap="none" strike="noStrike">
              <a:solidFill>
                <a:schemeClr val="dk1"/>
              </a:solidFill>
            </a:endParaRPr>
          </a:p>
        </p:txBody>
      </p:sp>
      <p:pic>
        <p:nvPicPr>
          <p:cNvPr descr="preencoded.png" id="291" name="Google Shape;29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61948" y="2009908"/>
            <a:ext cx="411123" cy="4111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2" name="Google Shape;292;p28"/>
          <p:cNvGrpSpPr/>
          <p:nvPr/>
        </p:nvGrpSpPr>
        <p:grpSpPr>
          <a:xfrm>
            <a:off x="6637498" y="1906159"/>
            <a:ext cx="7992900" cy="618621"/>
            <a:chOff x="6637498" y="1625800"/>
            <a:chExt cx="7992900" cy="618621"/>
          </a:xfrm>
        </p:grpSpPr>
        <p:sp>
          <p:nvSpPr>
            <p:cNvPr id="293" name="Google Shape;293;p28"/>
            <p:cNvSpPr/>
            <p:nvPr/>
          </p:nvSpPr>
          <p:spPr>
            <a:xfrm>
              <a:off x="6637501" y="1625800"/>
              <a:ext cx="4444800" cy="41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04155"/>
                </a:buClr>
                <a:buSzPts val="1600"/>
                <a:buFont typeface="Corben"/>
                <a:buNone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orben"/>
                  <a:ea typeface="Corben"/>
                  <a:cs typeface="Corben"/>
                  <a:sym typeface="Corben"/>
                </a:rPr>
                <a:t>Know a Group We Should Reach?</a:t>
              </a:r>
              <a:endParaRPr b="0" i="0" sz="190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294" name="Google Shape;294;p28"/>
            <p:cNvSpPr/>
            <p:nvPr/>
          </p:nvSpPr>
          <p:spPr>
            <a:xfrm>
              <a:off x="6637498" y="1981321"/>
              <a:ext cx="7992900" cy="2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6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04155"/>
                </a:buClr>
                <a:buSzPts val="1250"/>
                <a:buFont typeface="Nobile"/>
                <a:buNone/>
              </a:pPr>
              <a:r>
                <a:rPr b="0" i="0" lang="en-US" sz="1550" u="none" cap="none" strike="noStrike">
                  <a:solidFill>
                    <a:schemeClr val="dk1"/>
                  </a:solidFill>
                  <a:latin typeface="Nobile"/>
                  <a:ea typeface="Nobile"/>
                  <a:cs typeface="Nobile"/>
                  <a:sym typeface="Nobile"/>
                </a:rPr>
                <a:t>Churches, clubs, youth groups, businesses. Help us grow our contact list</a:t>
              </a:r>
              <a:endParaRPr b="0" i="0" sz="1550" u="none" cap="none" strike="noStrike">
                <a:solidFill>
                  <a:schemeClr val="dk1"/>
                </a:solidFill>
              </a:endParaRPr>
            </a:p>
          </p:txBody>
        </p:sp>
      </p:grpSp>
      <p:pic>
        <p:nvPicPr>
          <p:cNvPr descr="preencoded.png" id="295" name="Google Shape;295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61948" y="3320656"/>
            <a:ext cx="411123" cy="4111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6" name="Google Shape;296;p28"/>
          <p:cNvGrpSpPr/>
          <p:nvPr/>
        </p:nvGrpSpPr>
        <p:grpSpPr>
          <a:xfrm>
            <a:off x="6637498" y="2950939"/>
            <a:ext cx="7992902" cy="1150556"/>
            <a:chOff x="6637498" y="3166268"/>
            <a:chExt cx="7992902" cy="1150556"/>
          </a:xfrm>
        </p:grpSpPr>
        <p:sp>
          <p:nvSpPr>
            <p:cNvPr id="297" name="Google Shape;297;p28"/>
            <p:cNvSpPr/>
            <p:nvPr/>
          </p:nvSpPr>
          <p:spPr>
            <a:xfrm>
              <a:off x="6637498" y="3166268"/>
              <a:ext cx="2055600" cy="25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04155"/>
                </a:buClr>
                <a:buSzPts val="1600"/>
                <a:buFont typeface="Corben"/>
                <a:buNone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orben"/>
                  <a:ea typeface="Corben"/>
                  <a:cs typeface="Corben"/>
                  <a:sym typeface="Corben"/>
                </a:rPr>
                <a:t>Be Social!</a:t>
              </a:r>
              <a:endParaRPr b="0" i="0" sz="190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298" name="Google Shape;298;p28"/>
            <p:cNvSpPr/>
            <p:nvPr/>
          </p:nvSpPr>
          <p:spPr>
            <a:xfrm>
              <a:off x="6637500" y="3521823"/>
              <a:ext cx="7992900" cy="79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6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04155"/>
                </a:buClr>
                <a:buSzPts val="1250"/>
                <a:buFont typeface="Nobile"/>
                <a:buNone/>
              </a:pPr>
              <a:r>
                <a:rPr b="0" i="0" lang="en-US" sz="1550" u="none" cap="none" strike="noStrike">
                  <a:solidFill>
                    <a:schemeClr val="dk1"/>
                  </a:solidFill>
                  <a:latin typeface="Nobile"/>
                  <a:ea typeface="Nobile"/>
                  <a:cs typeface="Nobile"/>
                  <a:sym typeface="Nobile"/>
                </a:rPr>
                <a:t>Like, share, and comment on our Facebook event. Invite friends online—it makes a big difference</a:t>
              </a:r>
              <a:endParaRPr b="0" i="0" sz="1550" u="none" cap="none" strike="noStrike">
                <a:solidFill>
                  <a:schemeClr val="dk1"/>
                </a:solidFill>
              </a:endParaRPr>
            </a:p>
          </p:txBody>
        </p:sp>
      </p:grpSp>
      <p:pic>
        <p:nvPicPr>
          <p:cNvPr descr="preencoded.png" id="299" name="Google Shape;299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61948" y="4890606"/>
            <a:ext cx="411123" cy="4111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0" name="Google Shape;300;p28"/>
          <p:cNvGrpSpPr/>
          <p:nvPr/>
        </p:nvGrpSpPr>
        <p:grpSpPr>
          <a:xfrm>
            <a:off x="6637500" y="4527655"/>
            <a:ext cx="7992900" cy="1137026"/>
            <a:chOff x="6637500" y="4732187"/>
            <a:chExt cx="7992900" cy="1137026"/>
          </a:xfrm>
        </p:grpSpPr>
        <p:sp>
          <p:nvSpPr>
            <p:cNvPr id="301" name="Google Shape;301;p28"/>
            <p:cNvSpPr/>
            <p:nvPr/>
          </p:nvSpPr>
          <p:spPr>
            <a:xfrm>
              <a:off x="6637501" y="4732187"/>
              <a:ext cx="3573900" cy="61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04155"/>
                </a:buClr>
                <a:buSzPts val="1600"/>
                <a:buFont typeface="Corben"/>
                <a:buNone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orben"/>
                  <a:ea typeface="Corben"/>
                  <a:cs typeface="Corben"/>
                  <a:sym typeface="Corben"/>
                </a:rPr>
                <a:t>Help Distribute Flyers</a:t>
              </a:r>
              <a:endParaRPr b="0" i="0" sz="190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302" name="Google Shape;302;p28"/>
            <p:cNvSpPr/>
            <p:nvPr/>
          </p:nvSpPr>
          <p:spPr>
            <a:xfrm>
              <a:off x="6637500" y="5087713"/>
              <a:ext cx="7992900" cy="78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6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04155"/>
                </a:buClr>
                <a:buSzPts val="1250"/>
                <a:buFont typeface="Nobile"/>
                <a:buNone/>
              </a:pPr>
              <a:r>
                <a:rPr b="0" i="0" lang="en-US" sz="1550" u="none" cap="none" strike="noStrike">
                  <a:solidFill>
                    <a:schemeClr val="dk1"/>
                  </a:solidFill>
                  <a:latin typeface="Nobile"/>
                  <a:ea typeface="Nobile"/>
                  <a:cs typeface="Nobile"/>
                  <a:sym typeface="Nobile"/>
                </a:rPr>
                <a:t>Take some to church, work, or your favorite coffee shop. Even 5 flyers in the right place help!</a:t>
              </a:r>
              <a:endParaRPr b="0" i="0" sz="1550" u="none" cap="none" strike="noStrike">
                <a:solidFill>
                  <a:schemeClr val="dk1"/>
                </a:solidFill>
              </a:endParaRPr>
            </a:p>
          </p:txBody>
        </p:sp>
      </p:grpSp>
      <p:pic>
        <p:nvPicPr>
          <p:cNvPr descr="preencoded.png" id="303" name="Google Shape;303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61948" y="6816797"/>
            <a:ext cx="411123" cy="4111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4" name="Google Shape;304;p28"/>
          <p:cNvGrpSpPr/>
          <p:nvPr/>
        </p:nvGrpSpPr>
        <p:grpSpPr>
          <a:xfrm>
            <a:off x="6637498" y="6090840"/>
            <a:ext cx="7992902" cy="1863037"/>
            <a:chOff x="6637498" y="6090840"/>
            <a:chExt cx="7992902" cy="1863037"/>
          </a:xfrm>
        </p:grpSpPr>
        <p:sp>
          <p:nvSpPr>
            <p:cNvPr id="305" name="Google Shape;305;p28"/>
            <p:cNvSpPr/>
            <p:nvPr/>
          </p:nvSpPr>
          <p:spPr>
            <a:xfrm>
              <a:off x="6637498" y="6090840"/>
              <a:ext cx="2055600" cy="25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04155"/>
                </a:buClr>
                <a:buSzPts val="1600"/>
                <a:buFont typeface="Corben"/>
                <a:buNone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orben"/>
                  <a:ea typeface="Corben"/>
                  <a:cs typeface="Corben"/>
                  <a:sym typeface="Corben"/>
                </a:rPr>
                <a:t>Connect Us</a:t>
              </a:r>
              <a:endParaRPr b="0" i="0" sz="190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306" name="Google Shape;306;p28"/>
            <p:cNvSpPr/>
            <p:nvPr/>
          </p:nvSpPr>
          <p:spPr>
            <a:xfrm>
              <a:off x="6637498" y="6446361"/>
              <a:ext cx="7992900" cy="26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6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04155"/>
                </a:buClr>
                <a:buSzPts val="1250"/>
                <a:buFont typeface="Nobile"/>
                <a:buNone/>
              </a:pPr>
              <a:r>
                <a:rPr b="0" i="0" lang="en-US" sz="1550" u="none" cap="none" strike="noStrike">
                  <a:solidFill>
                    <a:schemeClr val="dk1"/>
                  </a:solidFill>
                  <a:latin typeface="Nobile"/>
                  <a:ea typeface="Nobile"/>
                  <a:cs typeface="Nobile"/>
                  <a:sym typeface="Nobile"/>
                </a:rPr>
                <a:t>Have a media contact, politician, or community leader? Introduce us—we'll do the rest!</a:t>
              </a:r>
              <a:endParaRPr b="0" i="0" sz="1550" u="none" cap="none" strike="noStrike">
                <a:solidFill>
                  <a:schemeClr val="dk1"/>
                </a:solidFill>
              </a:endParaRPr>
            </a:p>
          </p:txBody>
        </p:sp>
        <p:sp>
          <p:nvSpPr>
            <p:cNvPr id="307" name="Google Shape;307;p28"/>
            <p:cNvSpPr/>
            <p:nvPr/>
          </p:nvSpPr>
          <p:spPr>
            <a:xfrm>
              <a:off x="6637500" y="7199077"/>
              <a:ext cx="79929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64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04155"/>
                </a:buClr>
                <a:buSzPts val="1250"/>
                <a:buFont typeface="Nobile"/>
                <a:buNone/>
              </a:pPr>
              <a:r>
                <a:rPr b="0" i="0" lang="en-US" sz="1550" u="none" cap="none" strike="noStrike">
                  <a:solidFill>
                    <a:schemeClr val="dk1"/>
                  </a:solidFill>
                  <a:latin typeface="Nobile"/>
                  <a:ea typeface="Nobile"/>
                  <a:cs typeface="Nobile"/>
                  <a:sym typeface="Nobile"/>
                </a:rPr>
                <a:t>You don't need to be a marketer. Just being connected and willing to help is more than enough.</a:t>
              </a:r>
              <a:endParaRPr b="0" i="0" sz="1550" u="none" cap="none" strike="noStrike">
                <a:solidFill>
                  <a:schemeClr val="dk1"/>
                </a:solidFill>
              </a:endParaRPr>
            </a:p>
          </p:txBody>
        </p:sp>
      </p:grpSp>
      <p:pic>
        <p:nvPicPr>
          <p:cNvPr id="308" name="Google Shape;308;p28"/>
          <p:cNvPicPr preferRelativeResize="0"/>
          <p:nvPr/>
        </p:nvPicPr>
        <p:blipFill rotWithShape="1">
          <a:blip r:embed="rId7">
            <a:alphaModFix/>
          </a:blip>
          <a:srcRect b="0" l="11158" r="30301" t="19133"/>
          <a:stretch/>
        </p:blipFill>
        <p:spPr>
          <a:xfrm>
            <a:off x="341094" y="452188"/>
            <a:ext cx="1487841" cy="1541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8"/>
          <p:cNvPicPr preferRelativeResize="0"/>
          <p:nvPr/>
        </p:nvPicPr>
        <p:blipFill rotWithShape="1">
          <a:blip r:embed="rId8">
            <a:alphaModFix/>
          </a:blip>
          <a:srcRect b="8603" l="24912" r="15147" t="8595"/>
          <a:stretch/>
        </p:blipFill>
        <p:spPr>
          <a:xfrm>
            <a:off x="1963817" y="452188"/>
            <a:ext cx="1487841" cy="1541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8"/>
          <p:cNvPicPr preferRelativeResize="0"/>
          <p:nvPr/>
        </p:nvPicPr>
        <p:blipFill rotWithShape="1">
          <a:blip r:embed="rId9">
            <a:alphaModFix/>
          </a:blip>
          <a:srcRect b="0" l="13799" r="13806" t="0"/>
          <a:stretch/>
        </p:blipFill>
        <p:spPr>
          <a:xfrm>
            <a:off x="3586545" y="452188"/>
            <a:ext cx="1487841" cy="154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8"/>
          <p:cNvPicPr preferRelativeResize="0"/>
          <p:nvPr/>
        </p:nvPicPr>
        <p:blipFill rotWithShape="1">
          <a:blip r:embed="rId10">
            <a:alphaModFix/>
          </a:blip>
          <a:srcRect b="11150" l="0" r="0" t="11150"/>
          <a:stretch/>
        </p:blipFill>
        <p:spPr>
          <a:xfrm>
            <a:off x="341093" y="2306793"/>
            <a:ext cx="1487843" cy="1541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8"/>
          <p:cNvPicPr preferRelativeResize="0"/>
          <p:nvPr/>
        </p:nvPicPr>
        <p:blipFill rotWithShape="1">
          <a:blip r:embed="rId11">
            <a:alphaModFix/>
          </a:blip>
          <a:srcRect b="0" l="25493" r="14338" t="16888"/>
          <a:stretch/>
        </p:blipFill>
        <p:spPr>
          <a:xfrm>
            <a:off x="1963817" y="2306791"/>
            <a:ext cx="1487841" cy="1541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8"/>
          <p:cNvPicPr preferRelativeResize="0"/>
          <p:nvPr/>
        </p:nvPicPr>
        <p:blipFill rotWithShape="1">
          <a:blip r:embed="rId12">
            <a:alphaModFix/>
          </a:blip>
          <a:srcRect b="0" l="27268" r="15959" t="21581"/>
          <a:stretch/>
        </p:blipFill>
        <p:spPr>
          <a:xfrm>
            <a:off x="3586545" y="2306784"/>
            <a:ext cx="1487841" cy="154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8"/>
          <p:cNvPicPr preferRelativeResize="0"/>
          <p:nvPr/>
        </p:nvPicPr>
        <p:blipFill rotWithShape="1">
          <a:blip r:embed="rId13">
            <a:alphaModFix/>
          </a:blip>
          <a:srcRect b="0" l="20911" r="20905" t="19634"/>
          <a:stretch/>
        </p:blipFill>
        <p:spPr>
          <a:xfrm>
            <a:off x="341094" y="4161397"/>
            <a:ext cx="1487841" cy="154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28"/>
          <p:cNvPicPr preferRelativeResize="0"/>
          <p:nvPr/>
        </p:nvPicPr>
        <p:blipFill rotWithShape="1">
          <a:blip r:embed="rId14">
            <a:alphaModFix/>
          </a:blip>
          <a:srcRect b="0" l="20905" r="20911" t="19634"/>
          <a:stretch/>
        </p:blipFill>
        <p:spPr>
          <a:xfrm>
            <a:off x="1963817" y="4161395"/>
            <a:ext cx="1487841" cy="1541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8"/>
          <p:cNvPicPr preferRelativeResize="0"/>
          <p:nvPr/>
        </p:nvPicPr>
        <p:blipFill rotWithShape="1">
          <a:blip r:embed="rId15">
            <a:alphaModFix/>
          </a:blip>
          <a:srcRect b="0" l="13799" r="13806" t="0"/>
          <a:stretch/>
        </p:blipFill>
        <p:spPr>
          <a:xfrm>
            <a:off x="3586545" y="4161398"/>
            <a:ext cx="1487841" cy="1541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8"/>
          <p:cNvPicPr preferRelativeResize="0"/>
          <p:nvPr/>
        </p:nvPicPr>
        <p:blipFill rotWithShape="1">
          <a:blip r:embed="rId16">
            <a:alphaModFix/>
          </a:blip>
          <a:srcRect b="0" l="19916" r="19916" t="16888"/>
          <a:stretch/>
        </p:blipFill>
        <p:spPr>
          <a:xfrm>
            <a:off x="341094" y="6015998"/>
            <a:ext cx="1487841" cy="154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8"/>
          <p:cNvPicPr preferRelativeResize="0"/>
          <p:nvPr/>
        </p:nvPicPr>
        <p:blipFill rotWithShape="1">
          <a:blip r:embed="rId17">
            <a:alphaModFix/>
          </a:blip>
          <a:srcRect b="0" l="19916" r="19916" t="16888"/>
          <a:stretch/>
        </p:blipFill>
        <p:spPr>
          <a:xfrm>
            <a:off x="1963817" y="6015998"/>
            <a:ext cx="1487841" cy="1541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8"/>
          <p:cNvPicPr preferRelativeResize="0"/>
          <p:nvPr/>
        </p:nvPicPr>
        <p:blipFill rotWithShape="1">
          <a:blip r:embed="rId18">
            <a:alphaModFix/>
          </a:blip>
          <a:srcRect b="0" l="13799" r="13806" t="0"/>
          <a:stretch/>
        </p:blipFill>
        <p:spPr>
          <a:xfrm>
            <a:off x="3586545" y="6015998"/>
            <a:ext cx="1487841" cy="1541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29" title="432425243_809902361167077_3072852160372911805_n.jpg"/>
          <p:cNvPicPr preferRelativeResize="0"/>
          <p:nvPr/>
        </p:nvPicPr>
        <p:blipFill rotWithShape="1">
          <a:blip r:embed="rId3">
            <a:alphaModFix/>
          </a:blip>
          <a:srcRect b="0" l="12797" r="12804" t="0"/>
          <a:stretch/>
        </p:blipFill>
        <p:spPr>
          <a:xfrm>
            <a:off x="7885572" y="-1936212"/>
            <a:ext cx="6853926" cy="10275876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9"/>
          <p:cNvSpPr txBox="1"/>
          <p:nvPr/>
        </p:nvSpPr>
        <p:spPr>
          <a:xfrm>
            <a:off x="261475" y="805050"/>
            <a:ext cx="7238700" cy="66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70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Available For All!</a:t>
            </a:r>
            <a:endParaRPr b="1" sz="270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The marketing strategies presented tonight are available to download in the </a:t>
            </a:r>
            <a:r>
              <a:rPr b="1" lang="en-US" sz="210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Masonic Education</a:t>
            </a:r>
            <a:r>
              <a:rPr lang="en-US" sz="210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 section of our website!</a:t>
            </a:r>
            <a:endParaRPr sz="210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30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Download, discuss, engage and execute!</a:t>
            </a:r>
            <a:endParaRPr sz="240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pic>
        <p:nvPicPr>
          <p:cNvPr id="327" name="Google Shape;327;p29"/>
          <p:cNvPicPr preferRelativeResize="0"/>
          <p:nvPr/>
        </p:nvPicPr>
        <p:blipFill rotWithShape="1">
          <a:blip r:embed="rId4">
            <a:alphaModFix/>
          </a:blip>
          <a:srcRect b="12699" l="-2510" r="2510" t="29604"/>
          <a:stretch/>
        </p:blipFill>
        <p:spPr>
          <a:xfrm>
            <a:off x="1214100" y="3491275"/>
            <a:ext cx="4966500" cy="4297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cle Sam pointing (Provided by Getty Images)" id="333" name="Google Shape;33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85572" y="-1936212"/>
            <a:ext cx="6853925" cy="10275876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0"/>
          <p:cNvSpPr txBox="1"/>
          <p:nvPr/>
        </p:nvSpPr>
        <p:spPr>
          <a:xfrm>
            <a:off x="261475" y="805050"/>
            <a:ext cx="8821200" cy="66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70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💬 Q&amp;A: How Would </a:t>
            </a:r>
            <a:r>
              <a:rPr b="1" i="1" lang="en-US" sz="270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You</a:t>
            </a:r>
            <a:r>
              <a:rPr b="1" lang="en-US" sz="270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 Market This Digitally?</a:t>
            </a:r>
            <a:endParaRPr b="1" sz="270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Let’s workshop real ideas — focused on what actually works.</a:t>
            </a:r>
            <a:endParaRPr sz="210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30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🎣 Scenario 1: The Fish Fry</a:t>
            </a:r>
            <a:endParaRPr b="1" sz="230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If you were starting from scratch online...</a:t>
            </a:r>
            <a:endParaRPr sz="210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bile"/>
              <a:buChar char="●"/>
            </a:pPr>
            <a:r>
              <a:rPr lang="en-US" sz="210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What would you post first — and where?</a:t>
            </a:r>
            <a:br>
              <a:rPr lang="en-US" sz="210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</a:br>
            <a:r>
              <a:rPr lang="en-US" sz="210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How would you reach Westerville residents who’ve never been before?</a:t>
            </a:r>
            <a:endParaRPr sz="210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bile"/>
              <a:buChar char="●"/>
            </a:pPr>
            <a:r>
              <a:rPr lang="en-US" sz="210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What platforms would you prioritize — and why?</a:t>
            </a:r>
            <a:endParaRPr sz="210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30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🎆 Scenario 2: Westerville 4th Friday Open House</a:t>
            </a:r>
            <a:endParaRPr b="1" sz="230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Imagine we had a table right in front of our Lodge — how would you promote it digitally?</a:t>
            </a:r>
            <a:endParaRPr sz="210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bile"/>
              <a:buChar char="●"/>
            </a:pPr>
            <a:r>
              <a:rPr lang="en-US" sz="210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What kind of post grabs attention?</a:t>
            </a:r>
            <a:endParaRPr sz="210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bile"/>
              <a:buChar char="●"/>
            </a:pPr>
            <a:r>
              <a:rPr lang="en-US" sz="210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Who could we tag or partner with to boost visibility?</a:t>
            </a:r>
            <a:endParaRPr sz="210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bile"/>
              <a:buChar char="●"/>
            </a:pPr>
            <a:r>
              <a:rPr lang="en-US" sz="2100">
                <a:solidFill>
                  <a:schemeClr val="dk1"/>
                </a:solidFill>
                <a:latin typeface="Nobile"/>
                <a:ea typeface="Nobile"/>
                <a:cs typeface="Nobile"/>
                <a:sym typeface="Nobile"/>
              </a:rPr>
              <a:t>How would you create urgency or curiosity in a social post?</a:t>
            </a:r>
            <a:endParaRPr sz="2400">
              <a:solidFill>
                <a:schemeClr val="dk1"/>
              </a:solidFill>
              <a:latin typeface="Nobile"/>
              <a:ea typeface="Nobile"/>
              <a:cs typeface="Nobile"/>
              <a:sym typeface="Nobile"/>
            </a:endParaRPr>
          </a:p>
        </p:txBody>
      </p:sp>
      <p:pic>
        <p:nvPicPr>
          <p:cNvPr id="335" name="Google Shape;335;p30" title="New 339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39827" y="233950"/>
            <a:ext cx="1386875" cy="140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